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Old Standard TT" panose="020B0604020202020204" charset="0"/>
      <p:regular r:id="rId36"/>
      <p:bold r:id="rId37"/>
      <p: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5ED817-4DF0-4B52-A7F7-E608FDF74BD7}">
  <a:tblStyle styleId="{5F5ED817-4DF0-4B52-A7F7-E608FDF74B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92"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rseries.com/?s=AI+recruiting+tools&amp;btnSubmi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5104b23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5104b23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Amazon has 13 affinity groups that aim to bring employees, community members, and other stakeholders belonging to various demographic groups together. These affinity groups advise the business units at Amazon, work on service projects, and interact with the local community. Some of the most popular groups include Glamazon, a group that educates and informs employees and other people about the LGBTQ community, Women@Amazon, the largest affinity group at Amazon, and Warriors@Amazon, that aims to help veterans transition into civilian life and provide opportunities for military spouses.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935bee7a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935bee7a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Amazon’s original Intent to develop AI that could rapidly crawl the web and spot candidates worth recruiting.The company was trying out this system to shortlist candidates automatically for certain unfilled positions. The team in Edinburgh, Scotland working on the tool found out that the tool was biased against female candidates because the previous 10 years’ data fed into the system had a pattern of subconscious/unconscious bias against females. The algorithm had no idea it was supposed to ignore it. </a:t>
            </a:r>
            <a:endParaRPr/>
          </a:p>
          <a:p>
            <a:pPr marL="457200" lvl="0" indent="0" algn="l" rtl="0">
              <a:spcBef>
                <a:spcPts val="0"/>
              </a:spcBef>
              <a:spcAft>
                <a:spcPts val="0"/>
              </a:spcAft>
              <a:buNone/>
            </a:pPr>
            <a:endParaRPr/>
          </a:p>
          <a:p>
            <a:pPr marL="457200" lvl="0" indent="0" algn="l" rtl="0">
              <a:spcBef>
                <a:spcPts val="0"/>
              </a:spcBef>
              <a:spcAft>
                <a:spcPts val="0"/>
              </a:spcAft>
              <a:buNone/>
            </a:pPr>
            <a:r>
              <a:rPr lang="en"/>
              <a:t>How it was built: </a:t>
            </a:r>
            <a:endParaRPr/>
          </a:p>
          <a:p>
            <a:pPr marL="457200" lvl="0" indent="-298450" algn="l" rtl="0">
              <a:spcBef>
                <a:spcPts val="0"/>
              </a:spcBef>
              <a:spcAft>
                <a:spcPts val="0"/>
              </a:spcAft>
              <a:buSzPts val="1100"/>
              <a:buChar char="●"/>
            </a:pPr>
            <a:r>
              <a:rPr lang="en"/>
              <a:t>Amazon team in Edinburgh, Scotland  (which is home to Amazon Development Center)  created 500 computer models focused on specific job functions and locations. They taught each to recognize some 50,000 terms that showed up on past candidates’ resumes. </a:t>
            </a:r>
            <a:endParaRPr/>
          </a:p>
          <a:p>
            <a:pPr marL="457200" lvl="0" indent="-298450" algn="l" rtl="0">
              <a:spcBef>
                <a:spcPts val="0"/>
              </a:spcBef>
              <a:spcAft>
                <a:spcPts val="0"/>
              </a:spcAft>
              <a:buSzPts val="1100"/>
              <a:buChar char="●"/>
            </a:pPr>
            <a:r>
              <a:rPr lang="en"/>
              <a:t>Amazon’s computer models were trained to vet applicants by observing patterns in resumes submitted to the company over a 10-year period.</a:t>
            </a:r>
            <a:endParaRPr/>
          </a:p>
          <a:p>
            <a:pPr marL="457200" lvl="0" indent="-298450" algn="l" rtl="0">
              <a:spcBef>
                <a:spcPts val="0"/>
              </a:spcBef>
              <a:spcAft>
                <a:spcPts val="0"/>
              </a:spcAft>
              <a:buSzPts val="1100"/>
              <a:buChar char="●"/>
            </a:pPr>
            <a:r>
              <a:rPr lang="en"/>
              <a:t>T</a:t>
            </a:r>
            <a:r>
              <a:rPr lang="en">
                <a:solidFill>
                  <a:schemeClr val="dk1"/>
                </a:solidFill>
              </a:rPr>
              <a:t>he algorithms learned to assign little significance to skills that were common across IT applicants, such as the ability to write various computer code (programming is an expect skillset)</a:t>
            </a:r>
            <a:endParaRPr/>
          </a:p>
          <a:p>
            <a:pPr marL="457200" lvl="0" indent="-298450" algn="l" rtl="0">
              <a:spcBef>
                <a:spcPts val="0"/>
              </a:spcBef>
              <a:spcAft>
                <a:spcPts val="0"/>
              </a:spcAft>
              <a:buSzPts val="1100"/>
              <a:buChar char="●"/>
            </a:pPr>
            <a:r>
              <a:rPr lang="en"/>
              <a:t> Most came from men, a reflection of male dominance across the tech industry. Favored verbs more commonly found on male engineers’ resumes, such as “executed” and “captured,</a:t>
            </a:r>
            <a:endParaRPr/>
          </a:p>
          <a:p>
            <a:pPr marL="457200" lvl="0" indent="-298450" algn="l" rtl="0">
              <a:spcBef>
                <a:spcPts val="0"/>
              </a:spcBef>
              <a:spcAft>
                <a:spcPts val="0"/>
              </a:spcAft>
              <a:buSzPts val="1100"/>
              <a:buChar char="●"/>
            </a:pPr>
            <a:r>
              <a:rPr lang="en"/>
              <a:t>Amazon’s recruiters looked at the recommendations generated by the recruiting engine when searching for new hires</a:t>
            </a:r>
            <a:endParaRPr/>
          </a:p>
          <a:p>
            <a:pPr marL="0" lvl="0" indent="0" algn="l" rtl="0">
              <a:spcBef>
                <a:spcPts val="0"/>
              </a:spcBef>
              <a:spcAft>
                <a:spcPts val="0"/>
              </a:spcAft>
              <a:buNone/>
            </a:pPr>
            <a:endParaRPr/>
          </a:p>
          <a:p>
            <a:pPr marL="0" lvl="0" indent="0" algn="l" rtl="0">
              <a:spcBef>
                <a:spcPts val="0"/>
              </a:spcBef>
              <a:spcAft>
                <a:spcPts val="0"/>
              </a:spcAft>
              <a:buNone/>
            </a:pPr>
            <a:r>
              <a:rPr lang="en"/>
              <a:t>Bias</a:t>
            </a:r>
            <a:endParaRPr/>
          </a:p>
          <a:p>
            <a:pPr marL="457200" lvl="0" indent="-298450" algn="l" rtl="0">
              <a:spcBef>
                <a:spcPts val="0"/>
              </a:spcBef>
              <a:spcAft>
                <a:spcPts val="0"/>
              </a:spcAft>
              <a:buSzPts val="1100"/>
              <a:buChar char="●"/>
            </a:pPr>
            <a:r>
              <a:rPr lang="en"/>
              <a:t>It’s recruiting engine penalized resumes including the word “women’s” until the company discovered the problem. For instance, it penalized resumes that included the word “women’s,” as in “women’s chess club captain.” And it downgraded graduates of two all-women’s colleges. Essentially the system taught itself to prefer male applicants</a:t>
            </a:r>
            <a:endParaRPr/>
          </a:p>
          <a:p>
            <a:pPr marL="457200" lvl="0" indent="-298450" algn="l" rtl="0">
              <a:spcBef>
                <a:spcPts val="0"/>
              </a:spcBef>
              <a:spcAft>
                <a:spcPts val="0"/>
              </a:spcAft>
              <a:buSzPts val="1100"/>
              <a:buChar char="●"/>
            </a:pPr>
            <a:r>
              <a:rPr lang="en"/>
              <a:t>It was also found to be baised against applicants from nontraditional backgrounds (those in career transitions, no computer system backgrounds)</a:t>
            </a:r>
            <a:endParaRPr/>
          </a:p>
          <a:p>
            <a:pPr marL="0" lvl="0" indent="0" algn="l" rtl="0">
              <a:spcBef>
                <a:spcPts val="0"/>
              </a:spcBef>
              <a:spcAft>
                <a:spcPts val="0"/>
              </a:spcAft>
              <a:buNone/>
            </a:pPr>
            <a:endParaRPr/>
          </a:p>
          <a:p>
            <a:pPr marL="0" lvl="0" indent="0" algn="l" rtl="0">
              <a:spcBef>
                <a:spcPts val="0"/>
              </a:spcBef>
              <a:spcAft>
                <a:spcPts val="0"/>
              </a:spcAft>
              <a:buNone/>
            </a:pPr>
            <a:r>
              <a:rPr lang="en"/>
              <a:t>So we looked at Amazon’s top competitors to see how they were doing in diversity.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935bee7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935bee7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Into: Broadly speaking, there are four stages in the hiring p­rocess: sourcing, screening, interviewing, and selection. The screening stage involves evaluating applicants— offering the “best” candidates for the company. Algorithmic screening is the most active area of development and often the most consequential, as it represents the major filter through which applicants increasingly must pass. As a result, we aim to improve the AI resume screening process.</a:t>
            </a:r>
            <a:endParaRPr/>
          </a:p>
          <a:p>
            <a:pPr marL="0" lvl="0" indent="0" algn="l" rtl="0">
              <a:spcBef>
                <a:spcPts val="0"/>
              </a:spcBef>
              <a:spcAft>
                <a:spcPts val="0"/>
              </a:spcAft>
              <a:buNone/>
            </a:pPr>
            <a:endParaRPr/>
          </a:p>
          <a:p>
            <a:pPr marL="0" lvl="0" indent="0" algn="l" rtl="0">
              <a:spcBef>
                <a:spcPts val="0"/>
              </a:spcBef>
              <a:spcAft>
                <a:spcPts val="0"/>
              </a:spcAft>
              <a:buNone/>
            </a:pPr>
            <a:r>
              <a:rPr lang="en"/>
              <a:t>Short term goal: To improve Amazon’s AI resume review system </a:t>
            </a:r>
            <a:endParaRPr/>
          </a:p>
          <a:p>
            <a:pPr marL="0" lvl="0" indent="0" algn="l" rtl="0">
              <a:spcBef>
                <a:spcPts val="0"/>
              </a:spcBef>
              <a:spcAft>
                <a:spcPts val="0"/>
              </a:spcAft>
              <a:buNone/>
            </a:pPr>
            <a:endParaRPr/>
          </a:p>
          <a:p>
            <a:pPr marL="0" lvl="0" indent="0" algn="l" rtl="0">
              <a:spcBef>
                <a:spcPts val="0"/>
              </a:spcBef>
              <a:spcAft>
                <a:spcPts val="0"/>
              </a:spcAft>
              <a:buNone/>
            </a:pPr>
            <a:r>
              <a:rPr lang="en"/>
              <a:t>Long term goal: To retrain and create a more inclusive AI resume review system that does not discriminate against any particular group of people. </a:t>
            </a:r>
            <a:endParaRPr/>
          </a:p>
          <a:p>
            <a:pPr marL="0" lvl="0" indent="0" algn="l" rtl="0">
              <a:spcBef>
                <a:spcPts val="0"/>
              </a:spcBef>
              <a:spcAft>
                <a:spcPts val="0"/>
              </a:spcAft>
              <a:buNone/>
            </a:pPr>
            <a:r>
              <a:rPr lang="en"/>
              <a:t>And develop a successful scheme that could promote diversity in Fortune 500 companies.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f9c830d23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f9c830d2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information we have gathered, we were able to create a DFD of Amazon’s recruiting process.</a:t>
            </a:r>
            <a:endParaRPr/>
          </a:p>
          <a:p>
            <a:pPr marL="0" lvl="0" indent="0" algn="l" rtl="0">
              <a:spcBef>
                <a:spcPts val="0"/>
              </a:spcBef>
              <a:spcAft>
                <a:spcPts val="0"/>
              </a:spcAft>
              <a:buNone/>
            </a:pPr>
            <a:r>
              <a:rPr lang="en"/>
              <a:t>Our focused attention will be on 1.0 “Parsing resume to be analyzed by the algorithm” through 2.0 “ Ranking the candidates”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935bee7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935bee7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List of Amazon top’s competitors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terms of retail store rivals: </a:t>
            </a:r>
            <a:r>
              <a:rPr lang="en" sz="1200" b="1">
                <a:solidFill>
                  <a:srgbClr val="202124"/>
                </a:solidFill>
                <a:highlight>
                  <a:srgbClr val="FFFFFF"/>
                </a:highlight>
                <a:latin typeface="Roboto"/>
                <a:ea typeface="Roboto"/>
                <a:cs typeface="Roboto"/>
                <a:sym typeface="Roboto"/>
              </a:rPr>
              <a:t>Target, Walmar</a:t>
            </a:r>
            <a:r>
              <a:rPr lang="en" sz="1200">
                <a:solidFill>
                  <a:srgbClr val="202124"/>
                </a:solidFill>
                <a:highlight>
                  <a:srgbClr val="FFFFFF"/>
                </a:highlight>
                <a:latin typeface="Roboto"/>
                <a:ea typeface="Roboto"/>
                <a:cs typeface="Roboto"/>
                <a:sym typeface="Roboto"/>
              </a:rPr>
              <a:t>t, Best Buy, and Costco</a:t>
            </a:r>
            <a:endParaRPr>
              <a:solidFill>
                <a:schemeClr val="dk1"/>
              </a:solidFill>
              <a:highlight>
                <a:srgbClr val="00FF00"/>
              </a:highlight>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terms of subscription services: ,</a:t>
            </a:r>
            <a:r>
              <a:rPr lang="en" b="1">
                <a:solidFill>
                  <a:schemeClr val="dk1"/>
                </a:solidFill>
              </a:rPr>
              <a:t>Netflix</a:t>
            </a:r>
            <a:r>
              <a:rPr lang="en">
                <a:solidFill>
                  <a:schemeClr val="dk1"/>
                </a:solidFill>
              </a:rPr>
              <a:t> Apple, and Google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terms of web services: Oracle, </a:t>
            </a:r>
            <a:r>
              <a:rPr lang="en" b="1">
                <a:solidFill>
                  <a:schemeClr val="dk1"/>
                </a:solidFill>
              </a:rPr>
              <a:t>Microsoft</a:t>
            </a:r>
            <a:r>
              <a:rPr lang="en">
                <a:solidFill>
                  <a:schemeClr val="dk1"/>
                </a:solidFill>
              </a:rPr>
              <a:t>, and IBM</a:t>
            </a:r>
            <a:endParaRPr/>
          </a:p>
          <a:p>
            <a:pPr marL="0" lvl="0" indent="0" algn="l" rtl="0">
              <a:spcBef>
                <a:spcPts val="0"/>
              </a:spcBef>
              <a:spcAft>
                <a:spcPts val="0"/>
              </a:spcAft>
              <a:buNone/>
            </a:pPr>
            <a:endParaRPr/>
          </a:p>
          <a:p>
            <a:pPr marL="0" lvl="0" indent="0" algn="l" rtl="0">
              <a:spcBef>
                <a:spcPts val="0"/>
              </a:spcBef>
              <a:spcAft>
                <a:spcPts val="0"/>
              </a:spcAft>
              <a:buNone/>
            </a:pPr>
            <a:r>
              <a:rPr lang="en"/>
              <a:t>We highlighted Target, Walmart, Netflx, and MS because they are</a:t>
            </a:r>
            <a:r>
              <a:rPr lang="en">
                <a:solidFill>
                  <a:schemeClr val="dk1"/>
                </a:solidFill>
              </a:rPr>
              <a:t> listed as companies with high diversity numbers and best places to work for people of color according to  DiversityInc, Fortune 500, and Forbes 2021. These companies, with the exception of Amazon, have internationally invested resources to maximize their DEI efforts.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844e05e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844e05e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Diversity numbers at amazon is debatable but it is very likely that the percentage of women were probably much lower than 31 percent in 2018</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fd2e759f6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fd2e759f6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2e759f6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2e759f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We would like to create a system that has bias-free content and application experiences, as well as flexible communication options and candidate support candidates throughout the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935bee7a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935bee7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Setting</a:t>
            </a:r>
            <a:r>
              <a:rPr lang="en" sz="1800">
                <a:solidFill>
                  <a:schemeClr val="dk1"/>
                </a:solidFill>
                <a:latin typeface="Old Standard TT"/>
                <a:ea typeface="Old Standard TT"/>
                <a:cs typeface="Old Standard TT"/>
                <a:sym typeface="Old Standard TT"/>
              </a:rPr>
              <a:t>: Professional Hiring Platforms</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20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Item:</a:t>
            </a:r>
            <a:r>
              <a:rPr lang="en" sz="1800">
                <a:solidFill>
                  <a:schemeClr val="dk1"/>
                </a:solidFill>
                <a:latin typeface="Old Standard TT"/>
                <a:ea typeface="Old Standard TT"/>
                <a:cs typeface="Old Standard TT"/>
                <a:sym typeface="Old Standard TT"/>
              </a:rPr>
              <a:t> Amazon’s AI Recruiting &amp; Resume Tool</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20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Functions and Utilities:</a:t>
            </a:r>
            <a:endParaRPr sz="1800" u="sng">
              <a:solidFill>
                <a:schemeClr val="dk1"/>
              </a:solidFill>
              <a:latin typeface="Old Standard TT"/>
              <a:ea typeface="Old Standard TT"/>
              <a:cs typeface="Old Standard TT"/>
              <a:sym typeface="Old Standard TT"/>
            </a:endParaRPr>
          </a:p>
          <a:p>
            <a:pPr marL="457200" lvl="0" indent="-342900" algn="l" rtl="0">
              <a:lnSpc>
                <a:spcPct val="115000"/>
              </a:lnSpc>
              <a:spcBef>
                <a:spcPts val="120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Having a balanced datasets with diverse candidates (can be used by developers to develop better rules or algorithms for a fair process for future candidates)</a:t>
            </a:r>
            <a:endParaRPr sz="1800">
              <a:solidFill>
                <a:schemeClr val="dk1"/>
              </a:solidFill>
              <a:latin typeface="Old Standard TT"/>
              <a:ea typeface="Old Standard TT"/>
              <a:cs typeface="Old Standard TT"/>
              <a:sym typeface="Old Standard TT"/>
            </a:endParaRPr>
          </a:p>
          <a:p>
            <a:pPr marL="914400" lvl="1" indent="-342900" algn="l" rtl="0">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A diverse dataset is only possible by sourcing candidates from diverse platforms (and applying traditional, human to human sourcing methods)</a:t>
            </a:r>
            <a:endParaRPr sz="1800">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Quickly and efficiently analyse a prospective employee’s resume and minimum unconscious bias through a process called masked recruiting which hide personal information/ demographic status such as evidence of disability status, gender, race, age, ethnicity on the resume</a:t>
            </a:r>
            <a:endParaRPr sz="1800">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Hold prospective employees to company standards and values, without including historical or institutional bias in the hiring decisions</a:t>
            </a:r>
            <a:endParaRPr sz="1800">
              <a:solidFill>
                <a:schemeClr val="dk1"/>
              </a:solidFill>
              <a:latin typeface="Old Standard TT"/>
              <a:ea typeface="Old Standard TT"/>
              <a:cs typeface="Old Standard TT"/>
              <a:sym typeface="Old Standard TT"/>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d722221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d72222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The human element</a:t>
            </a:r>
            <a:endParaRPr/>
          </a:p>
          <a:p>
            <a:pPr marL="457200" lvl="0" indent="-298450" algn="l" rtl="0">
              <a:spcBef>
                <a:spcPts val="0"/>
              </a:spcBef>
              <a:spcAft>
                <a:spcPts val="0"/>
              </a:spcAft>
              <a:buSzPts val="1100"/>
              <a:buChar char="●"/>
            </a:pPr>
            <a:r>
              <a:rPr lang="en"/>
              <a:t>Traditional way of HR post jobs and reach out to candidates on Linked, Google, and job boards,</a:t>
            </a:r>
            <a:endParaRPr/>
          </a:p>
          <a:p>
            <a:pPr marL="457200" lvl="0" indent="-298450" algn="l" rtl="0">
              <a:spcBef>
                <a:spcPts val="0"/>
              </a:spcBef>
              <a:spcAft>
                <a:spcPts val="0"/>
              </a:spcAft>
              <a:buSzPts val="1100"/>
              <a:buChar char="●"/>
            </a:pPr>
            <a:r>
              <a:rPr lang="en"/>
              <a:t>Partnership with Asian alliance associations, veteran associations, historically black collegues, community centers</a:t>
            </a:r>
            <a:endParaRPr/>
          </a:p>
          <a:p>
            <a:pPr marL="457200" lvl="0" indent="-298450" algn="l" rtl="0">
              <a:spcBef>
                <a:spcPts val="0"/>
              </a:spcBef>
              <a:spcAft>
                <a:spcPts val="0"/>
              </a:spcAft>
              <a:buSzPts val="1100"/>
              <a:buChar char="●"/>
            </a:pPr>
            <a:r>
              <a:rPr lang="en"/>
              <a:t>Campuses and meetup, social events and conferences (Big factor in MS/ Target/ and Walmart’s diversity)</a:t>
            </a:r>
            <a:endParaRPr/>
          </a:p>
          <a:p>
            <a:pPr marL="457200" lvl="0" indent="-298450" algn="l" rtl="0">
              <a:spcBef>
                <a:spcPts val="0"/>
              </a:spcBef>
              <a:spcAft>
                <a:spcPts val="0"/>
              </a:spcAft>
              <a:buSzPts val="1100"/>
              <a:buChar char="●"/>
            </a:pPr>
            <a:r>
              <a:rPr lang="en"/>
              <a:t>Reach out to previous applicants and see if there is potential for your company</a:t>
            </a:r>
            <a:endParaRPr/>
          </a:p>
          <a:p>
            <a:pPr marL="457200" lvl="0" indent="-298450" algn="l" rtl="0">
              <a:spcBef>
                <a:spcPts val="0"/>
              </a:spcBef>
              <a:spcAft>
                <a:spcPts val="0"/>
              </a:spcAft>
              <a:buSzPts val="1100"/>
              <a:buChar char="●"/>
            </a:pPr>
            <a:r>
              <a:rPr lang="en"/>
              <a:t>Keep track of contacts made (email, phone, in person)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f9c830d2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f9c830d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Fellows at the National Bureau of Economic Research conducted an experiment, a resume bias study, between July 2001 and January 2002, reveals many aspects of discrimination from employers.</a:t>
            </a:r>
            <a:endParaRPr/>
          </a:p>
          <a:p>
            <a:pPr marL="457200" lvl="0" indent="-298450" algn="l" rtl="0">
              <a:spcBef>
                <a:spcPts val="0"/>
              </a:spcBef>
              <a:spcAft>
                <a:spcPts val="0"/>
              </a:spcAft>
              <a:buSzPts val="1100"/>
              <a:buChar char="-"/>
            </a:pPr>
            <a:r>
              <a:rPr lang="en"/>
              <a:t>In the experiment, they responded to more than 1,300 employment ads for, administrative support, clerical, and customer services job categories, sending out nearly 5,000 fake resumes. The resumes are randomly assigned African-American names like Emily and Greg- or White-sounding names like LaKisha and Jamal. They found that White names receive 50 percent more callbacks for interviews. Callbacks are also more responsive to resume quality for White names than for African-American ones. Equal Opportunity Employers discriminated as much as other employers. If the fictitious resume indicates that the applicant lives in a wealthier, or more educated, or more-white neighborhood, the callback rate rise. </a:t>
            </a:r>
            <a:endParaRPr/>
          </a:p>
          <a:p>
            <a:pPr marL="457200" lvl="0" indent="-298450" algn="l" rtl="0">
              <a:spcBef>
                <a:spcPts val="0"/>
              </a:spcBef>
              <a:spcAft>
                <a:spcPts val="0"/>
              </a:spcAft>
              <a:buSzPts val="1100"/>
              <a:buChar char="-"/>
            </a:pPr>
            <a:r>
              <a:rPr lang="en"/>
              <a:t>We read about a Harvard study in 2017 which revealed that that applicants that white washed their resume received more call backs. Twenty-five percent of black candidates received callbacks from their whitened resumes, while among Asians, 21 percent got calls if they used whitened resumes, even though the qualifications listed were identical.</a:t>
            </a:r>
            <a:endParaRPr/>
          </a:p>
          <a:p>
            <a:pPr marL="457200" lvl="0" indent="-298450" algn="l" rtl="0">
              <a:spcBef>
                <a:spcPts val="0"/>
              </a:spcBef>
              <a:spcAft>
                <a:spcPts val="0"/>
              </a:spcAft>
              <a:buSzPts val="1100"/>
              <a:buChar char="-"/>
            </a:pPr>
            <a:r>
              <a:rPr lang="en"/>
              <a:t>We wondered if this problem was still a prevalent issue if AI resume tool was involved and our study showed us that it was. We came across 2018 Amazon scandal which their AI resume and recruiting tool discriminated against women and mid-career applicants. We’ll discuss the Amazon case study more in depth in later slides.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f9c830d23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f9c830d2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Fred Jones. A typical white male with computer science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We see elements of similarity bias---&gt; Ex: Under Leadership and </a:t>
            </a:r>
            <a:r>
              <a:rPr lang="en">
                <a:solidFill>
                  <a:schemeClr val="dk1"/>
                </a:solidFill>
              </a:rPr>
              <a:t>Activities, </a:t>
            </a:r>
            <a:r>
              <a:rPr lang="en"/>
              <a:t>you will sailing, snowboarding, and glee club ---&gt; which may indicate some social bias of white male activities</a:t>
            </a:r>
            <a:endParaRPr/>
          </a:p>
          <a:p>
            <a:pPr marL="0" lvl="0" indent="0" algn="l" rtl="0">
              <a:spcBef>
                <a:spcPts val="0"/>
              </a:spcBef>
              <a:spcAft>
                <a:spcPts val="0"/>
              </a:spcAft>
              <a:buNone/>
            </a:pPr>
            <a:endParaRPr/>
          </a:p>
          <a:p>
            <a:pPr marL="0" lvl="0" indent="0" algn="l" rtl="0">
              <a:spcBef>
                <a:spcPts val="0"/>
              </a:spcBef>
              <a:spcAft>
                <a:spcPts val="0"/>
              </a:spcAft>
              <a:buNone/>
            </a:pPr>
            <a:r>
              <a:rPr lang="en"/>
              <a:t>An example of Negative emphasis bias is under Education -- fred graduated Summa Cum Ladee which means he has a very high GPA</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there are some positive bias that reflects Amazon’s Diversity values and could benefit Fred in the long run and they are being a member of the LGBT community, a veteran and volunteers for girls for code,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f9c830d23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f9c830d23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part two version of the resume parsing. </a:t>
            </a:r>
            <a:endParaRPr/>
          </a:p>
          <a:p>
            <a:pPr marL="0" lvl="0" indent="0" algn="l" rtl="0">
              <a:spcBef>
                <a:spcPts val="0"/>
              </a:spcBef>
              <a:spcAft>
                <a:spcPts val="0"/>
              </a:spcAft>
              <a:buNone/>
            </a:pPr>
            <a:r>
              <a:rPr lang="en"/>
              <a:t>The masked recruiting removed the bias</a:t>
            </a:r>
            <a:endParaRPr/>
          </a:p>
          <a:p>
            <a:pPr marL="0" lvl="0" indent="0" algn="l" rtl="0">
              <a:spcBef>
                <a:spcPts val="0"/>
              </a:spcBef>
              <a:spcAft>
                <a:spcPts val="0"/>
              </a:spcAft>
              <a:buNone/>
            </a:pPr>
            <a:r>
              <a:rPr lang="en"/>
              <a:t>And now the AI is entering a point system where it looks for keywords that match the job description and responsibilities, words that align with amazon’s diversity and inclusion values for veteran, women engineer, and so forth. It AI is also looking for relevant job skills and years of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Each Job description is worth two points.. There are four highlighted job responsibilities so it’s 2pts * 4 = 8 points</a:t>
            </a:r>
            <a:endParaRPr/>
          </a:p>
          <a:p>
            <a:pPr marL="0" lvl="0" indent="0" algn="l" rtl="0">
              <a:spcBef>
                <a:spcPts val="0"/>
              </a:spcBef>
              <a:spcAft>
                <a:spcPts val="0"/>
              </a:spcAft>
              <a:buNone/>
            </a:pPr>
            <a:r>
              <a:rPr lang="en"/>
              <a:t>Years of experience is worth 3 points… This person has 8 years of relevant experience so it’s 3 *8 = 24 points</a:t>
            </a:r>
            <a:endParaRPr/>
          </a:p>
          <a:p>
            <a:pPr marL="0" lvl="0" indent="0" algn="l" rtl="0">
              <a:spcBef>
                <a:spcPts val="0"/>
              </a:spcBef>
              <a:spcAft>
                <a:spcPts val="0"/>
              </a:spcAft>
              <a:buNone/>
            </a:pPr>
            <a:r>
              <a:rPr lang="en"/>
              <a:t>Each highlighted skill is worth 2 points ...and There are four highlighted skills so it’s 2 * 4 = 8 points</a:t>
            </a:r>
            <a:endParaRPr/>
          </a:p>
          <a:p>
            <a:pPr marL="0" lvl="0" indent="0" algn="l" rtl="0">
              <a:spcBef>
                <a:spcPts val="0"/>
              </a:spcBef>
              <a:spcAft>
                <a:spcPts val="0"/>
              </a:spcAft>
              <a:buNone/>
            </a:pPr>
            <a:r>
              <a:rPr lang="en"/>
              <a:t>Each highlighted diversity value is worth 1 points so it’s 3 points</a:t>
            </a:r>
            <a:endParaRPr/>
          </a:p>
          <a:p>
            <a:pPr marL="0" lvl="0" indent="0" algn="l" rtl="0">
              <a:spcBef>
                <a:spcPts val="0"/>
              </a:spcBef>
              <a:spcAft>
                <a:spcPts val="0"/>
              </a:spcAft>
              <a:buNone/>
            </a:pPr>
            <a:r>
              <a:rPr lang="en"/>
              <a:t>The total number of points for this resume is 45 points.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523280e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5232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517b3377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517b337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kristian</a:t>
            </a:r>
            <a:endParaRPr/>
          </a:p>
          <a:p>
            <a:pPr marL="0" lvl="0" indent="0" algn="l" rtl="0">
              <a:spcBef>
                <a:spcPts val="0"/>
              </a:spcBef>
              <a:spcAft>
                <a:spcPts val="0"/>
              </a:spcAft>
              <a:buNone/>
            </a:pPr>
            <a:endParaRPr/>
          </a:p>
          <a:p>
            <a:pPr marL="0" lvl="0" indent="0" algn="l" rtl="0">
              <a:spcBef>
                <a:spcPts val="0"/>
              </a:spcBef>
              <a:spcAft>
                <a:spcPts val="0"/>
              </a:spcAft>
              <a:buNone/>
            </a:pPr>
            <a:r>
              <a:rPr lang="en"/>
              <a:t>Resume rank -- relevant skills, qualifications for job, # of years, Amazons DEI values</a:t>
            </a:r>
            <a:endParaRPr/>
          </a:p>
          <a:p>
            <a:pPr marL="0" lvl="0" indent="0" algn="l" rtl="0">
              <a:spcBef>
                <a:spcPts val="0"/>
              </a:spcBef>
              <a:spcAft>
                <a:spcPts val="0"/>
              </a:spcAft>
              <a:buNone/>
            </a:pPr>
            <a:r>
              <a:rPr lang="en"/>
              <a:t>Diversity includes  gender (how they identify themselves), ethnicity/race, region applied from, university affiliation (university of maryland, Columbia ,etc)</a:t>
            </a:r>
            <a:endParaRPr/>
          </a:p>
          <a:p>
            <a:pPr marL="0" lvl="0" indent="0" algn="l" rtl="0">
              <a:spcBef>
                <a:spcPts val="0"/>
              </a:spcBef>
              <a:spcAft>
                <a:spcPts val="0"/>
              </a:spcAft>
              <a:buNone/>
            </a:pPr>
            <a:r>
              <a:rPr lang="en"/>
              <a:t>Education: degrees BS,BA, MS, MA, </a:t>
            </a:r>
            <a:endParaRPr/>
          </a:p>
          <a:p>
            <a:pPr marL="0" lvl="0" indent="0" algn="l" rtl="0">
              <a:spcBef>
                <a:spcPts val="0"/>
              </a:spcBef>
              <a:spcAft>
                <a:spcPts val="0"/>
              </a:spcAft>
              <a:buNone/>
            </a:pPr>
            <a:r>
              <a:rPr lang="en"/>
              <a:t># of interactions with Amazon -- includes referrals, in person (conferences, previous interview candidates), online connection</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523280ea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523280ea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shows the combined score from the application details and resume parsing.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523280eab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523280eab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 we mitigate biases and reduced AI Recruitment Challenges (SCROLL DOWN TO SEE MORE NOTES)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Similarity Bias</a:t>
            </a:r>
            <a:endParaRPr>
              <a:solidFill>
                <a:schemeClr val="dk1"/>
              </a:solidFill>
            </a:endParaRPr>
          </a:p>
          <a:p>
            <a:pPr marL="0" lvl="0" indent="0" algn="l" rtl="0">
              <a:spcBef>
                <a:spcPts val="0"/>
              </a:spcBef>
              <a:spcAft>
                <a:spcPts val="0"/>
              </a:spcAft>
              <a:buNone/>
            </a:pPr>
            <a:r>
              <a:rPr lang="en">
                <a:solidFill>
                  <a:schemeClr val="dk1"/>
                </a:solidFill>
              </a:rPr>
              <a:t>Confirmation Bias</a:t>
            </a:r>
            <a:endParaRPr>
              <a:solidFill>
                <a:schemeClr val="dk1"/>
              </a:solidFill>
            </a:endParaRPr>
          </a:p>
          <a:p>
            <a:pPr marL="0" lvl="0" indent="0" algn="l" rtl="0">
              <a:spcBef>
                <a:spcPts val="0"/>
              </a:spcBef>
              <a:spcAft>
                <a:spcPts val="0"/>
              </a:spcAft>
              <a:buNone/>
            </a:pPr>
            <a:r>
              <a:rPr lang="en">
                <a:solidFill>
                  <a:schemeClr val="dk1"/>
                </a:solidFill>
              </a:rPr>
              <a:t>Halo Effect</a:t>
            </a:r>
            <a:endParaRPr>
              <a:solidFill>
                <a:schemeClr val="dk1"/>
              </a:solidFill>
            </a:endParaRPr>
          </a:p>
          <a:p>
            <a:pPr marL="0" lvl="0" indent="0" algn="l" rtl="0">
              <a:spcBef>
                <a:spcPts val="0"/>
              </a:spcBef>
              <a:spcAft>
                <a:spcPts val="0"/>
              </a:spcAft>
              <a:buNone/>
            </a:pPr>
            <a:r>
              <a:rPr lang="en">
                <a:solidFill>
                  <a:schemeClr val="dk1"/>
                </a:solidFill>
              </a:rPr>
              <a:t>Illusory Correlation</a:t>
            </a:r>
            <a:endParaRPr>
              <a:solidFill>
                <a:schemeClr val="dk1"/>
              </a:solidFill>
            </a:endParaRPr>
          </a:p>
          <a:p>
            <a:pPr marL="0" lvl="0" indent="0" algn="l" rtl="0">
              <a:spcBef>
                <a:spcPts val="0"/>
              </a:spcBef>
              <a:spcAft>
                <a:spcPts val="0"/>
              </a:spcAft>
              <a:buNone/>
            </a:pPr>
            <a:r>
              <a:rPr lang="en">
                <a:solidFill>
                  <a:schemeClr val="dk1"/>
                </a:solidFill>
              </a:rPr>
              <a:t>Negative Emphasis Bias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Phase I &amp; Phase II human elements is integrated with  machine learning) - meaning that we used traditional recruiting methods (ex: referrals, college recruiting, conferences) and human interactions in order to build a diverse database/dataset</a:t>
            </a:r>
            <a:endParaRPr>
              <a:solidFill>
                <a:schemeClr val="dk1"/>
              </a:solidFill>
            </a:endParaRPr>
          </a:p>
          <a:p>
            <a:pPr marL="457200" lvl="0" indent="0" algn="l" rtl="0">
              <a:spcBef>
                <a:spcPts val="0"/>
              </a:spcBef>
              <a:spcAft>
                <a:spcPts val="0"/>
              </a:spcAft>
              <a:buClr>
                <a:schemeClr val="dk1"/>
              </a:buClr>
              <a:buSzPts val="1100"/>
              <a:buFont typeface="Arial"/>
              <a:buNone/>
            </a:pPr>
            <a:r>
              <a:rPr lang="en">
                <a:solidFill>
                  <a:schemeClr val="dk1"/>
                </a:solidFill>
              </a:rPr>
              <a:t>Solved the problem of …</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Historically biased data ---&gt; Limited applicant pool (White, male, middle upper class) </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Diverse pool of applicants instead of a homogenous pool . We reward diversity but creating a ranking point system (region of the world, gender, race, affiliated university)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Phase II - Resume Parsing, reduced bias by filtering out imporant things on the resume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Solved it by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Point system for things relevant to the job description and to Amazon’s core values -- military, female engineers, ect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Mask recuiting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fc76841e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fc76841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one size fits all for reducing bias and increasing diversity in a company, especially through an AI recruiting system.</a:t>
            </a:r>
            <a:endParaRPr/>
          </a:p>
          <a:p>
            <a:pPr marL="0" lvl="0" indent="0" algn="l" rtl="0">
              <a:spcBef>
                <a:spcPts val="0"/>
              </a:spcBef>
              <a:spcAft>
                <a:spcPts val="0"/>
              </a:spcAft>
              <a:buNone/>
            </a:pPr>
            <a:r>
              <a:rPr lang="en"/>
              <a:t>These are policy recommendations that can be tailored to a company’s specific diversity goals.</a:t>
            </a:r>
            <a:endParaRPr/>
          </a:p>
          <a:p>
            <a:pPr marL="0" lvl="0" indent="0" algn="l" rtl="0">
              <a:spcBef>
                <a:spcPts val="0"/>
              </a:spcBef>
              <a:spcAft>
                <a:spcPts val="0"/>
              </a:spcAft>
              <a:buNone/>
            </a:pPr>
            <a:endParaRPr/>
          </a:p>
          <a:p>
            <a:pPr marL="0" lvl="0" indent="0" algn="l" rtl="0">
              <a:spcBef>
                <a:spcPts val="0"/>
              </a:spcBef>
              <a:spcAft>
                <a:spcPts val="0"/>
              </a:spcAft>
              <a:buNone/>
            </a:pPr>
            <a:r>
              <a:rPr lang="en"/>
              <a:t>Company could decide to do …</a:t>
            </a:r>
            <a:endParaRPr/>
          </a:p>
          <a:p>
            <a:pPr marL="457200" lvl="0" indent="-298450" algn="l" rtl="0">
              <a:spcBef>
                <a:spcPts val="0"/>
              </a:spcBef>
              <a:spcAft>
                <a:spcPts val="0"/>
              </a:spcAft>
              <a:buSzPts val="1100"/>
              <a:buAutoNum type="arabicParenBoth"/>
            </a:pPr>
            <a:r>
              <a:rPr lang="en"/>
              <a:t>Blind Auction</a:t>
            </a:r>
            <a:endParaRPr/>
          </a:p>
          <a:p>
            <a:pPr marL="914400" lvl="0" indent="-298450" algn="l" rtl="0">
              <a:spcBef>
                <a:spcPts val="0"/>
              </a:spcBef>
              <a:spcAft>
                <a:spcPts val="0"/>
              </a:spcAft>
              <a:buSzPts val="1100"/>
              <a:buChar char="●"/>
            </a:pPr>
            <a:r>
              <a:rPr lang="en"/>
              <a:t>Utilize masked recruiting which removes every personable identifiable information (IPP) from a person’s resume and just focus solely on relevant skills of the candidate for the job. Doing this could be good enough for a company where diversity may not necessarily be a big issue</a:t>
            </a:r>
            <a:endParaRPr/>
          </a:p>
          <a:p>
            <a:pPr marL="457200" lvl="0" indent="-298450" algn="l" rtl="0">
              <a:spcBef>
                <a:spcPts val="0"/>
              </a:spcBef>
              <a:spcAft>
                <a:spcPts val="0"/>
              </a:spcAft>
              <a:buSzPts val="1100"/>
              <a:buAutoNum type="arabicParenBoth"/>
            </a:pPr>
            <a:r>
              <a:rPr lang="en"/>
              <a:t>Selective diversity factor prioritization</a:t>
            </a:r>
            <a:endParaRPr/>
          </a:p>
          <a:p>
            <a:pPr marL="914400" lvl="0" indent="-298450" algn="l" rtl="0">
              <a:spcBef>
                <a:spcPts val="0"/>
              </a:spcBef>
              <a:spcAft>
                <a:spcPts val="0"/>
              </a:spcAft>
              <a:buSzPts val="1100"/>
              <a:buChar char="●"/>
            </a:pPr>
            <a:r>
              <a:rPr lang="en"/>
              <a:t>Which includes some form of affirmative action to some degree if they company needs a little help with its diversity efforts. It may mean valuing certain diversity over others which may be relevant to the mission of the organization. For instance, if you are a organization that serves veterans, it is possible that the company wants to have staff that majority consists of veterans. If you are a nonprofit organization serving a particular community, it may be in the company's best interest to have selective diversity metric where the staff represents the community that is being served</a:t>
            </a:r>
            <a:endParaRPr/>
          </a:p>
          <a:p>
            <a:pPr marL="457200" lvl="0" indent="-298450" algn="l" rtl="0">
              <a:spcBef>
                <a:spcPts val="0"/>
              </a:spcBef>
              <a:spcAft>
                <a:spcPts val="0"/>
              </a:spcAft>
              <a:buSzPts val="1100"/>
              <a:buAutoNum type="arabicParenBoth"/>
            </a:pPr>
            <a:r>
              <a:rPr lang="en"/>
              <a:t>Lastly is the most aggressive form of affirmative action which we applied in our solution.</a:t>
            </a:r>
            <a:endParaRPr/>
          </a:p>
          <a:p>
            <a:pPr marL="457200" lvl="0" indent="-298450" algn="l" rtl="0">
              <a:spcBef>
                <a:spcPts val="0"/>
              </a:spcBef>
              <a:spcAft>
                <a:spcPts val="0"/>
              </a:spcAft>
              <a:buSzPts val="1100"/>
              <a:buChar char="●"/>
            </a:pPr>
            <a:r>
              <a:rPr lang="en"/>
              <a:t>Our application/strategy was an example of aggressive diversity, equity and inclusion efforts into the AI system for Amazon. Which we valued-based point system which ranked diversity (gender, race, region, and affiliated university)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669a33d5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669a33d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solidFill>
                  <a:schemeClr val="dk1"/>
                </a:solidFill>
              </a:rPr>
              <a:t>Companies who take aggressive efforts into diversity and recruiting have to consider personal identifiable information, they </a:t>
            </a:r>
            <a:r>
              <a:rPr lang="en"/>
              <a:t>take into account certain bias that affect people. This could be a </a:t>
            </a:r>
            <a:r>
              <a:rPr lang="en" b="1"/>
              <a:t>positive bias</a:t>
            </a:r>
            <a:r>
              <a:rPr lang="en"/>
              <a:t>. For instance, a company can take into account more females than males as a positive factor because the company is looking for more female engineers.  The limitation is that it is still bias. Bias is still implicated.</a:t>
            </a:r>
            <a:endParaRPr/>
          </a:p>
          <a:p>
            <a:pPr marL="457200" lvl="0" indent="-298450" algn="l" rtl="0">
              <a:spcBef>
                <a:spcPts val="0"/>
              </a:spcBef>
              <a:spcAft>
                <a:spcPts val="0"/>
              </a:spcAft>
              <a:buSzPts val="1100"/>
              <a:buChar char="●"/>
            </a:pPr>
            <a:r>
              <a:rPr lang="en"/>
              <a:t>Lack of diverse dataset</a:t>
            </a:r>
            <a:endParaRPr/>
          </a:p>
          <a:p>
            <a:pPr marL="457200" lvl="0" indent="-298450" algn="l" rtl="0">
              <a:spcBef>
                <a:spcPts val="0"/>
              </a:spcBef>
              <a:spcAft>
                <a:spcPts val="0"/>
              </a:spcAft>
              <a:buSzPts val="1100"/>
              <a:buChar char="●"/>
            </a:pPr>
            <a:r>
              <a:rPr lang="en"/>
              <a:t>Prejudice, stereotypes, unconscious bias is still a societal issue. It may be hard to change a company work culture if people do not feel valued. It’s not enough to just hire people of color. It is important to have an inviting and supportive work culture for them to stay in the company. Improving diversity is a multifaceted process.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f935bee7a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f935bee7a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In order to build a fair AI resume recruiting tool and a diverse pipeline of for your company, it is important to...</a:t>
            </a:r>
            <a:endParaRPr/>
          </a:p>
          <a:p>
            <a:pPr marL="457200" lvl="0" indent="-298450" algn="l" rtl="0">
              <a:spcBef>
                <a:spcPts val="0"/>
              </a:spcBef>
              <a:spcAft>
                <a:spcPts val="0"/>
              </a:spcAft>
              <a:buSzPts val="1100"/>
              <a:buChar char="●"/>
            </a:pPr>
            <a:r>
              <a:rPr lang="en"/>
              <a:t>Build a datasets with diverse candidates. Using sourcing tools to seek out people from diverse backgrounds to build a pipeline of diverse candidates. Allows company to build a diverse dataset and have a diverse selection of candidates</a:t>
            </a:r>
            <a:endParaRPr/>
          </a:p>
          <a:p>
            <a:pPr marL="457200" lvl="0" indent="-298450" algn="l" rtl="0">
              <a:spcBef>
                <a:spcPts val="0"/>
              </a:spcBef>
              <a:spcAft>
                <a:spcPts val="0"/>
              </a:spcAft>
              <a:buSzPts val="1100"/>
              <a:buChar char="●"/>
            </a:pPr>
            <a:r>
              <a:rPr lang="en"/>
              <a:t>Increase transparency with applicants about how decisions are made</a:t>
            </a:r>
            <a:endParaRPr>
              <a:solidFill>
                <a:schemeClr val="dk1"/>
              </a:solidFill>
            </a:endParaRPr>
          </a:p>
          <a:p>
            <a:pPr marL="914400" lvl="1" indent="-298450" algn="l" rtl="0">
              <a:spcBef>
                <a:spcPts val="0"/>
              </a:spcBef>
              <a:spcAft>
                <a:spcPts val="0"/>
              </a:spcAft>
              <a:buSzPts val="1100"/>
              <a:buChar char="○"/>
            </a:pPr>
            <a:r>
              <a:rPr lang="en">
                <a:solidFill>
                  <a:schemeClr val="dk1"/>
                </a:solidFill>
              </a:rPr>
              <a:t>For example, Explainable/interpretable machine learning, gives users a way to vet how an algorithm arrived at its recommendation, such as why it selected certain candidates for interviews,</a:t>
            </a:r>
            <a:endParaRPr/>
          </a:p>
          <a:p>
            <a:pPr marL="457200" lvl="0" indent="-298450" algn="l" rtl="0">
              <a:spcBef>
                <a:spcPts val="0"/>
              </a:spcBef>
              <a:spcAft>
                <a:spcPts val="0"/>
              </a:spcAft>
              <a:buSzPts val="1100"/>
              <a:buChar char="●"/>
            </a:pPr>
            <a:r>
              <a:rPr lang="en"/>
              <a:t>Masked recruiting: </a:t>
            </a:r>
            <a:r>
              <a:rPr lang="en" b="1">
                <a:solidFill>
                  <a:srgbClr val="FF00FF"/>
                </a:solidFill>
              </a:rPr>
              <a:t>hide personal information such as evidence of gender and ethnicity on the resume</a:t>
            </a:r>
            <a:endParaRPr b="1">
              <a:solidFill>
                <a:srgbClr val="FF00FF"/>
              </a:solidFill>
            </a:endParaRPr>
          </a:p>
          <a:p>
            <a:pPr marL="457200" lvl="0" indent="-298450" algn="l" rtl="0">
              <a:spcBef>
                <a:spcPts val="0"/>
              </a:spcBef>
              <a:spcAft>
                <a:spcPts val="0"/>
              </a:spcAft>
              <a:buClr>
                <a:schemeClr val="dk1"/>
              </a:buClr>
              <a:buSzPts val="1100"/>
              <a:buChar char="●"/>
            </a:pPr>
            <a:r>
              <a:rPr lang="en">
                <a:solidFill>
                  <a:schemeClr val="dk1"/>
                </a:solidFill>
              </a:rPr>
              <a:t>Auditing the performance data that is being used to train the model. Companies can actively look for any bias in the input that can lead to a biased output.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Carefully test for the presence of adverse impact in the predictions of the model.</a:t>
            </a:r>
            <a:endParaRPr>
              <a:solidFill>
                <a:schemeClr val="dk1"/>
              </a:solidFill>
            </a:endParaRPr>
          </a:p>
          <a:p>
            <a:pPr marL="457200" lvl="0" indent="-298450" algn="l" rtl="0">
              <a:spcBef>
                <a:spcPts val="0"/>
              </a:spcBef>
              <a:spcAft>
                <a:spcPts val="0"/>
              </a:spcAft>
              <a:buClr>
                <a:srgbClr val="FF00FF"/>
              </a:buClr>
              <a:buSzPts val="1100"/>
              <a:buChar char="●"/>
            </a:pPr>
            <a:r>
              <a:rPr lang="en" b="1">
                <a:solidFill>
                  <a:srgbClr val="FF00FF"/>
                </a:solidFill>
              </a:rPr>
              <a:t>Measure your results -- Track efforts with diversity survey and reports, using demographic data and diversity metrics to adjust your DEI strategy</a:t>
            </a:r>
            <a:endParaRPr b="1">
              <a:solidFill>
                <a:srgbClr val="FF00F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523280ea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523280ea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935bee7a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935bee7a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group was curious about how do we make AI recruiting engine less biased and more inclusive of diverse applicants? </a:t>
            </a:r>
            <a:endParaRPr/>
          </a:p>
          <a:p>
            <a:pPr marL="0" lvl="0" indent="0" algn="l" rtl="0">
              <a:spcBef>
                <a:spcPts val="0"/>
              </a:spcBef>
              <a:spcAft>
                <a:spcPts val="0"/>
              </a:spcAft>
              <a:buNone/>
            </a:pPr>
            <a:r>
              <a:rPr lang="en"/>
              <a:t>Our secondary questions include:</a:t>
            </a:r>
            <a:endParaRPr/>
          </a:p>
          <a:p>
            <a:pPr marL="0" lvl="0" indent="0" algn="l" rtl="0">
              <a:spcBef>
                <a:spcPts val="0"/>
              </a:spcBef>
              <a:spcAft>
                <a:spcPts val="0"/>
              </a:spcAft>
              <a:buNone/>
            </a:pPr>
            <a:r>
              <a:rPr lang="en"/>
              <a:t>How does AI-based screening work in various settings? What are the various tools being used in large tech companies?</a:t>
            </a:r>
            <a:endParaRPr/>
          </a:p>
          <a:p>
            <a:pPr marL="0" lvl="0" indent="0" algn="l" rtl="0">
              <a:spcBef>
                <a:spcPts val="0"/>
              </a:spcBef>
              <a:spcAft>
                <a:spcPts val="0"/>
              </a:spcAft>
              <a:buNone/>
            </a:pPr>
            <a:r>
              <a:rPr lang="en"/>
              <a:t>What biases exist and where do biases come from?</a:t>
            </a:r>
            <a:endParaRPr/>
          </a:p>
          <a:p>
            <a:pPr marL="0" lvl="0" indent="0" algn="l" rtl="0">
              <a:spcBef>
                <a:spcPts val="0"/>
              </a:spcBef>
              <a:spcAft>
                <a:spcPts val="0"/>
              </a:spcAft>
              <a:buNone/>
            </a:pPr>
            <a:r>
              <a:rPr lang="en"/>
              <a:t>What are some of the main methods or best practices  to reduce biases in Amazon’s AI resume system?</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935bee7a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935bee7a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What is an AI recruiting engine?</a:t>
            </a:r>
            <a:endParaRPr>
              <a:solidFill>
                <a:schemeClr val="dk1"/>
              </a:solidFill>
            </a:endParaRPr>
          </a:p>
          <a:p>
            <a:pPr marL="0" lvl="0" indent="0" algn="l" rtl="0">
              <a:lnSpc>
                <a:spcPct val="115000"/>
              </a:lnSpc>
              <a:spcBef>
                <a:spcPts val="0"/>
              </a:spcBef>
              <a:spcAft>
                <a:spcPts val="0"/>
              </a:spcAft>
              <a:buNone/>
            </a:pPr>
            <a:r>
              <a:rPr lang="en">
                <a:solidFill>
                  <a:schemeClr val="dk1"/>
                </a:solidFill>
              </a:rPr>
              <a:t>It is the application of artificial intelligence to the talent acquisition process,where machine learning can learn to shortlist your ideal candidate, as well as automate manual tasks in the recruitment process.</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AI tool  will produce a set of rules (algorithms) that attempt to use past data (resume data from old and current employees to predict future applicant performance.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AI will have a set of instructions to look through the past/current resumes in your dataset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will look for keywords and profile potential applicants that fit the mode or the current employee pool (so if your company happens to attract white male, the AI will continue the process)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AI recruiting tool would allow candidates to create their profiles and conducts assessment of their skills and experiences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935bee7a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935bee7a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AI recruiting tool is becoming increasingly popular.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Global AI recruiting market is expected to reach a staggering market value by 2025 as it offers advanced applications for recruitment process such as recruiter chatbox, intelligent screening and digitized interviews. It increases the quality and efficiency of the recruitment process.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Employers have long dreamed of harnessing technology to widen the hiring net and reduce reliance on subjective opinions of human recruiters.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55 percent of U.S. human resources managers said artificial intelligence (AI) would be a regular part of their work within the next five years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HireVue is arguably the best-known AI-powered hiring platform, deployed by 700+ companies, including Workday, Unilever, Vodafone, PwC, and Oracle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Features such as candidate discovery, candidate relationship management and assessment, and job market forecasting  analysis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Benefits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HR to make better informed decisions, to be more strategy and less operational (reducing administrative tasks)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Many companies use AI to automate the screening stage in the hiring pipelines in hope of hiring quality candidates because it is less costly and time consuming.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Believed to accurately test candidates’ skills and behaviors in real situations, generating an incredibly smarter database for making hiring decisions,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Harness data from your internal database, job boards, social sites, and 50+ other relevant professional sources to create meaningful insights and a deeper intelligence of each candidate.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Bring objectivity to a previously subjective process by relying on relevant candidate and industry data, trends, and insight to make hiring decisions.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935bee7a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935bee7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150">
              <a:solidFill>
                <a:srgbClr val="222222"/>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150">
                <a:solidFill>
                  <a:srgbClr val="222222"/>
                </a:solidFill>
                <a:highlight>
                  <a:srgbClr val="FFFFFF"/>
                </a:highlight>
                <a:latin typeface="Lato"/>
                <a:ea typeface="Lato"/>
                <a:cs typeface="Lato"/>
                <a:sym typeface="Lato"/>
              </a:rPr>
              <a:t>AI, which is expected to reduce bias related to name, age, gender, nationality, etc. in the recruitment process, may unknowingly introduce bias in the system itself. This happens because </a:t>
            </a:r>
            <a:r>
              <a:rPr lang="en" sz="1150">
                <a:solidFill>
                  <a:srgbClr val="E33D3D"/>
                </a:solidFill>
                <a:highlight>
                  <a:srgbClr val="FFFFFF"/>
                </a:highlight>
                <a:uFill>
                  <a:noFill/>
                </a:uFill>
                <a:latin typeface="Lato"/>
                <a:ea typeface="Lato"/>
                <a:cs typeface="Lato"/>
                <a:sym typeface="Lato"/>
                <a:hlinkClick r:id="rId3">
                  <a:extLst>
                    <a:ext uri="{A12FA001-AC4F-418D-AE19-62706E023703}">
                      <ahyp:hlinkClr xmlns:ahyp="http://schemas.microsoft.com/office/drawing/2018/hyperlinkcolor" val="tx"/>
                    </a:ext>
                  </a:extLst>
                </a:hlinkClick>
              </a:rPr>
              <a:t>AI recruiting tools</a:t>
            </a:r>
            <a:r>
              <a:rPr lang="en" sz="1150">
                <a:solidFill>
                  <a:srgbClr val="222222"/>
                </a:solidFill>
                <a:highlight>
                  <a:srgbClr val="FFFFFF"/>
                </a:highlight>
                <a:latin typeface="Lato"/>
                <a:ea typeface="Lato"/>
                <a:cs typeface="Lato"/>
                <a:sym typeface="Lato"/>
              </a:rPr>
              <a:t> analyze patterns. Now, if you feed in your company’s last five years’ recruitment data into an AI-powered tool, it will learn from the database. It will pick up any pattern that was present earlier.</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AI resume tools several challenges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lack of diverse designers can allow the product to retain pernicious or selective or biased features. Majority of the developers are white males. Perhaps developers from diverse demographics may be in a better position to ask questions about sources of data and flag something they don't think is representative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of historically biased data set to train the AI model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Machine heavy than human centric ---Lack of Human Touch. Lacks the relationship building aspects of the recruiting process with the candidate. An Automated recruiting system is only looking for key words and misses out on the interesting details of a candidate. It lacks emotional or reasoning. It is important to have a human-centric platform that is efficient while also ensuring that candidates are recognized as individuals with unique personal career ambitions and achievements to share.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Reliability Still a Matter of Concern - data learning may have numerous inconsistencies and flaws. The data made available to these tools is not enough many a time. They need a plethora of data to recognize patterns and derive conclusions.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For instance, an applicant screening system may reject a candidate profile simply because he or she doesn’t meet the exact requirements as mentioned in the JD. The applicant might have used a different font in the resume, or the scanner wasn’t able to read it properly.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Some of the problems include the following: losing qualified candidates (especially from non-traditional backgrounds, and recent college graduates, borderline candidates or those switching careers will be at a disadvantage ), inadvertent privacy violations that reinforces social biases of race, gender, sexuality, and ethnicity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61e7c19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61e7c19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Halo effect is when the recruiting system tends to focus only on one positive aspect like the school they attended and  ignores the rest. </a:t>
            </a:r>
            <a:endParaRPr/>
          </a:p>
          <a:p>
            <a:pPr marL="0" lvl="0" indent="0" algn="l" rtl="0">
              <a:spcBef>
                <a:spcPts val="0"/>
              </a:spcBef>
              <a:spcAft>
                <a:spcPts val="0"/>
              </a:spcAft>
              <a:buNone/>
            </a:pPr>
            <a:r>
              <a:rPr lang="en"/>
              <a:t>Negative Emphasis bias is the complete opposite of the halo effect. It is when the AI system emphasizes only one negative aspect of the applicant like their GPA and ignores the rest. </a:t>
            </a:r>
            <a:endParaRPr/>
          </a:p>
          <a:p>
            <a:pPr marL="0" lvl="0" indent="0" algn="l" rtl="0">
              <a:spcBef>
                <a:spcPts val="0"/>
              </a:spcBef>
              <a:spcAft>
                <a:spcPts val="0"/>
              </a:spcAft>
              <a:buNone/>
            </a:pPr>
            <a:r>
              <a:rPr lang="en"/>
              <a:t>Similarity bias is when the system tends to give a preference to candidates that have very similar characteristics to the people whose resumes were used to build the system. </a:t>
            </a:r>
            <a:endParaRPr/>
          </a:p>
          <a:p>
            <a:pPr marL="0" lvl="0" indent="0" algn="l" rtl="0">
              <a:spcBef>
                <a:spcPts val="0"/>
              </a:spcBef>
              <a:spcAft>
                <a:spcPts val="0"/>
              </a:spcAft>
              <a:buNone/>
            </a:pPr>
            <a:r>
              <a:rPr lang="en"/>
              <a:t>Illusory correlation is when the system believes that there is a relationship between two variables even when there is no such relationship.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935bee7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935bee7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935bee7a4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935bee7a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478650" y="1866300"/>
            <a:ext cx="8273400" cy="1126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755"/>
              <a:t>Case Study: Amazon’s AI Recruiting Tool</a:t>
            </a:r>
            <a:endParaRPr sz="3755"/>
          </a:p>
        </p:txBody>
      </p:sp>
      <p:sp>
        <p:nvSpPr>
          <p:cNvPr id="60" name="Google Shape;60;p13"/>
          <p:cNvSpPr txBox="1">
            <a:spLocks noGrp="1"/>
          </p:cNvSpPr>
          <p:nvPr>
            <p:ph type="subTitle" idx="1"/>
          </p:nvPr>
        </p:nvSpPr>
        <p:spPr>
          <a:xfrm>
            <a:off x="311700" y="3876425"/>
            <a:ext cx="8520600" cy="792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
              <a:t>Team 4:Victoria Adofoli, Kristian Koeser, </a:t>
            </a:r>
            <a:endParaRPr/>
          </a:p>
          <a:p>
            <a:pPr marL="0" lvl="0" indent="0" algn="l" rtl="0">
              <a:spcBef>
                <a:spcPts val="0"/>
              </a:spcBef>
              <a:spcAft>
                <a:spcPts val="0"/>
              </a:spcAft>
              <a:buClr>
                <a:schemeClr val="dk1"/>
              </a:buClr>
              <a:buSzPts val="1100"/>
              <a:buFont typeface="Arial"/>
              <a:buNone/>
            </a:pPr>
            <a:r>
              <a:rPr lang="en"/>
              <a:t>Ruthwik Kuppachi, Sagar Chand</a:t>
            </a:r>
            <a:endParaRPr/>
          </a:p>
        </p:txBody>
      </p:sp>
      <p:sp>
        <p:nvSpPr>
          <p:cNvPr id="61" name="Google Shape;61;p13"/>
          <p:cNvSpPr txBox="1"/>
          <p:nvPr/>
        </p:nvSpPr>
        <p:spPr>
          <a:xfrm>
            <a:off x="651750" y="240700"/>
            <a:ext cx="7991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4200">
                <a:solidFill>
                  <a:schemeClr val="accent1"/>
                </a:solidFill>
                <a:latin typeface="Old Standard TT"/>
                <a:ea typeface="Old Standard TT"/>
                <a:cs typeface="Old Standard TT"/>
                <a:sym typeface="Old Standard TT"/>
              </a:rPr>
              <a:t>Reducing Bias in Automated Resume Review System  </a:t>
            </a:r>
            <a:endParaRPr>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Amazon’s Programs on Diversity and Inclusion</a:t>
            </a:r>
            <a:endParaRPr/>
          </a:p>
        </p:txBody>
      </p:sp>
      <p:sp>
        <p:nvSpPr>
          <p:cNvPr id="116" name="Google Shape;116;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Glamazon - LGBTQ+ community</a:t>
            </a:r>
            <a:endParaRPr/>
          </a:p>
          <a:p>
            <a:pPr marL="457200" lvl="0" indent="-342900" algn="l" rtl="0">
              <a:spcBef>
                <a:spcPts val="0"/>
              </a:spcBef>
              <a:spcAft>
                <a:spcPts val="0"/>
              </a:spcAft>
              <a:buSzPts val="1800"/>
              <a:buChar char="●"/>
            </a:pPr>
            <a:r>
              <a:rPr lang="en"/>
              <a:t>Warriors@Amazon - Veterans and Military Spouses</a:t>
            </a:r>
            <a:endParaRPr/>
          </a:p>
          <a:p>
            <a:pPr marL="457200" lvl="0" indent="-342900" algn="l" rtl="0">
              <a:spcBef>
                <a:spcPts val="0"/>
              </a:spcBef>
              <a:spcAft>
                <a:spcPts val="0"/>
              </a:spcAft>
              <a:buSzPts val="1800"/>
              <a:buChar char="●"/>
            </a:pPr>
            <a:r>
              <a:rPr lang="en"/>
              <a:t>Women@Amazon</a:t>
            </a:r>
            <a:endParaRPr/>
          </a:p>
          <a:p>
            <a:pPr marL="457200" lvl="0" indent="-342900" algn="l" rtl="0">
              <a:spcBef>
                <a:spcPts val="0"/>
              </a:spcBef>
              <a:spcAft>
                <a:spcPts val="0"/>
              </a:spcAft>
              <a:buSzPts val="1800"/>
              <a:buChar char="●"/>
            </a:pPr>
            <a:r>
              <a:rPr lang="en"/>
              <a:t>And many more affinity groups for other diverse groups</a:t>
            </a:r>
            <a:endParaRPr/>
          </a:p>
        </p:txBody>
      </p:sp>
      <p:pic>
        <p:nvPicPr>
          <p:cNvPr id="117" name="Google Shape;117;p22"/>
          <p:cNvPicPr preferRelativeResize="0"/>
          <p:nvPr/>
        </p:nvPicPr>
        <p:blipFill>
          <a:blip r:embed="rId3">
            <a:alphaModFix/>
          </a:blip>
          <a:stretch>
            <a:fillRect/>
          </a:stretch>
        </p:blipFill>
        <p:spPr>
          <a:xfrm>
            <a:off x="6328150" y="3065425"/>
            <a:ext cx="2411800" cy="1871224"/>
          </a:xfrm>
          <a:prstGeom prst="rect">
            <a:avLst/>
          </a:prstGeom>
          <a:noFill/>
          <a:ln>
            <a:noFill/>
          </a:ln>
        </p:spPr>
      </p:pic>
      <p:pic>
        <p:nvPicPr>
          <p:cNvPr id="118" name="Google Shape;118;p22"/>
          <p:cNvPicPr preferRelativeResize="0"/>
          <p:nvPr/>
        </p:nvPicPr>
        <p:blipFill>
          <a:blip r:embed="rId4">
            <a:alphaModFix/>
          </a:blip>
          <a:stretch>
            <a:fillRect/>
          </a:stretch>
        </p:blipFill>
        <p:spPr>
          <a:xfrm>
            <a:off x="95300" y="3065425"/>
            <a:ext cx="1871225" cy="1871225"/>
          </a:xfrm>
          <a:prstGeom prst="rect">
            <a:avLst/>
          </a:prstGeom>
          <a:noFill/>
          <a:ln>
            <a:noFill/>
          </a:ln>
        </p:spPr>
      </p:pic>
      <p:pic>
        <p:nvPicPr>
          <p:cNvPr id="119" name="Google Shape;119;p22"/>
          <p:cNvPicPr preferRelativeResize="0"/>
          <p:nvPr/>
        </p:nvPicPr>
        <p:blipFill>
          <a:blip r:embed="rId5">
            <a:alphaModFix/>
          </a:blip>
          <a:stretch>
            <a:fillRect/>
          </a:stretch>
        </p:blipFill>
        <p:spPr>
          <a:xfrm>
            <a:off x="2429900" y="3065425"/>
            <a:ext cx="3326602" cy="187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132100"/>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b="1"/>
              <a:t>Amazon’s Discriminatory AI Recruiting System </a:t>
            </a:r>
            <a:endParaRPr sz="2600" b="1"/>
          </a:p>
        </p:txBody>
      </p:sp>
      <p:sp>
        <p:nvSpPr>
          <p:cNvPr id="125" name="Google Shape;125;p23"/>
          <p:cNvSpPr txBox="1">
            <a:spLocks noGrp="1"/>
          </p:cNvSpPr>
          <p:nvPr>
            <p:ph type="body" idx="1"/>
          </p:nvPr>
        </p:nvSpPr>
        <p:spPr>
          <a:xfrm>
            <a:off x="311700" y="745300"/>
            <a:ext cx="8520600" cy="3397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u="sng"/>
              <a:t>How It Was Created &amp; How It Works</a:t>
            </a:r>
            <a:endParaRPr/>
          </a:p>
          <a:p>
            <a:pPr marL="457200" lvl="0" indent="-325755" algn="l" rtl="0">
              <a:spcBef>
                <a:spcPts val="1200"/>
              </a:spcBef>
              <a:spcAft>
                <a:spcPts val="0"/>
              </a:spcAft>
              <a:buSzPct val="100000"/>
              <a:buChar char="●"/>
            </a:pPr>
            <a:r>
              <a:rPr lang="en"/>
              <a:t>Built in Edinburgh, Scotland (home to Amazon Development Center)</a:t>
            </a:r>
            <a:endParaRPr/>
          </a:p>
          <a:p>
            <a:pPr marL="457200" lvl="0" indent="-325755" algn="l" rtl="0">
              <a:spcBef>
                <a:spcPts val="0"/>
              </a:spcBef>
              <a:spcAft>
                <a:spcPts val="0"/>
              </a:spcAft>
              <a:buSzPct val="100000"/>
              <a:buChar char="●"/>
            </a:pPr>
            <a:r>
              <a:rPr lang="en"/>
              <a:t>Designed to recognize 50,000 key terms that showed up on past candidates’ resumes</a:t>
            </a:r>
            <a:endParaRPr/>
          </a:p>
          <a:p>
            <a:pPr marL="457200" lvl="0" indent="-325755" algn="l" rtl="0">
              <a:spcBef>
                <a:spcPts val="0"/>
              </a:spcBef>
              <a:spcAft>
                <a:spcPts val="0"/>
              </a:spcAft>
              <a:buSzPct val="100000"/>
              <a:buChar char="●"/>
            </a:pPr>
            <a:r>
              <a:rPr lang="en"/>
              <a:t>Vets patterns in resumes submitted to the company over a 10-year period</a:t>
            </a:r>
            <a:endParaRPr/>
          </a:p>
          <a:p>
            <a:pPr marL="457200" lvl="0" indent="-325755" algn="l" rtl="0">
              <a:spcBef>
                <a:spcPts val="0"/>
              </a:spcBef>
              <a:spcAft>
                <a:spcPts val="0"/>
              </a:spcAft>
              <a:buSzPct val="100000"/>
              <a:buChar char="●"/>
            </a:pPr>
            <a:r>
              <a:rPr lang="en"/>
              <a:t>Required to have basic programming skills</a:t>
            </a:r>
            <a:endParaRPr/>
          </a:p>
          <a:p>
            <a:pPr marL="457200" lvl="0" indent="-325755" algn="l" rtl="0">
              <a:spcBef>
                <a:spcPts val="0"/>
              </a:spcBef>
              <a:spcAft>
                <a:spcPts val="0"/>
              </a:spcAft>
              <a:buSzPct val="100000"/>
              <a:buChar char="●"/>
            </a:pPr>
            <a:r>
              <a:rPr lang="en"/>
              <a:t>Favored verbs more commonly found on male engineers’ resumes, such as “executed” and “captured</a:t>
            </a:r>
            <a:endParaRPr/>
          </a:p>
          <a:p>
            <a:pPr marL="457200" lvl="0" indent="-325755" algn="l" rtl="0">
              <a:spcBef>
                <a:spcPts val="0"/>
              </a:spcBef>
              <a:spcAft>
                <a:spcPts val="0"/>
              </a:spcAft>
              <a:buSzPct val="100000"/>
              <a:buChar char="●"/>
            </a:pPr>
            <a:r>
              <a:rPr lang="en"/>
              <a:t>Provide recommendations to the recruiters about top candidates</a:t>
            </a:r>
            <a:endParaRPr/>
          </a:p>
          <a:p>
            <a:pPr marL="0" lvl="0" indent="0" algn="l" rtl="0">
              <a:spcBef>
                <a:spcPts val="1200"/>
              </a:spcBef>
              <a:spcAft>
                <a:spcPts val="0"/>
              </a:spcAft>
              <a:buNone/>
            </a:pPr>
            <a:r>
              <a:rPr lang="en" u="sng"/>
              <a:t>Bias Against</a:t>
            </a:r>
            <a:endParaRPr u="sng"/>
          </a:p>
          <a:p>
            <a:pPr marL="457200" lvl="0" indent="-325755" algn="l" rtl="0">
              <a:spcBef>
                <a:spcPts val="1200"/>
              </a:spcBef>
              <a:spcAft>
                <a:spcPts val="0"/>
              </a:spcAft>
              <a:buSzPct val="100000"/>
              <a:buChar char="●"/>
            </a:pPr>
            <a:r>
              <a:rPr lang="en"/>
              <a:t>Woman applicants</a:t>
            </a:r>
            <a:endParaRPr/>
          </a:p>
          <a:p>
            <a:pPr marL="457200" lvl="0" indent="-325755" algn="l" rtl="0">
              <a:spcBef>
                <a:spcPts val="0"/>
              </a:spcBef>
              <a:spcAft>
                <a:spcPts val="0"/>
              </a:spcAft>
              <a:buSzPct val="100000"/>
              <a:buChar char="●"/>
            </a:pPr>
            <a:r>
              <a:rPr lang="en"/>
              <a:t>Mid-career transition applicants</a:t>
            </a:r>
            <a:endParaRPr/>
          </a:p>
          <a:p>
            <a:pPr marL="457200" lvl="0" indent="-325755" algn="l" rtl="0">
              <a:spcBef>
                <a:spcPts val="0"/>
              </a:spcBef>
              <a:spcAft>
                <a:spcPts val="0"/>
              </a:spcAft>
              <a:buSzPct val="100000"/>
              <a:buChar char="●"/>
            </a:pPr>
            <a:r>
              <a:rPr lang="en"/>
              <a:t>Non-traditional applicants (no CS background)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a:t>Project Goals: An Improved Amazon AI Resume Tool</a:t>
            </a:r>
            <a:endParaRPr sz="2520" b="1"/>
          </a:p>
        </p:txBody>
      </p:sp>
      <p:sp>
        <p:nvSpPr>
          <p:cNvPr id="131" name="Google Shape;131;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Stages of hiring process</a:t>
            </a:r>
            <a:r>
              <a:rPr lang="en"/>
              <a:t>: </a:t>
            </a:r>
            <a:r>
              <a:rPr lang="en" b="1">
                <a:solidFill>
                  <a:schemeClr val="lt2"/>
                </a:solidFill>
              </a:rPr>
              <a:t>sourcing</a:t>
            </a:r>
            <a:r>
              <a:rPr lang="en"/>
              <a:t>, </a:t>
            </a:r>
            <a:r>
              <a:rPr lang="en" b="1">
                <a:solidFill>
                  <a:schemeClr val="lt2"/>
                </a:solidFill>
              </a:rPr>
              <a:t>screening</a:t>
            </a:r>
            <a:r>
              <a:rPr lang="en"/>
              <a:t>, interviewing, and selection</a:t>
            </a:r>
            <a:endParaRPr/>
          </a:p>
          <a:p>
            <a:pPr marL="0" lvl="0" indent="0" algn="l" rtl="0">
              <a:spcBef>
                <a:spcPts val="1200"/>
              </a:spcBef>
              <a:spcAft>
                <a:spcPts val="0"/>
              </a:spcAft>
              <a:buNone/>
            </a:pPr>
            <a:r>
              <a:rPr lang="en" b="1"/>
              <a:t>Short term goal</a:t>
            </a:r>
            <a:r>
              <a:rPr lang="en"/>
              <a:t>: Reduce bias in Amazon’s AI resume review system </a:t>
            </a:r>
            <a:endParaRPr/>
          </a:p>
          <a:p>
            <a:pPr marL="0" lvl="0" indent="0" algn="l" rtl="0">
              <a:spcBef>
                <a:spcPts val="1200"/>
              </a:spcBef>
              <a:spcAft>
                <a:spcPts val="1200"/>
              </a:spcAft>
              <a:buNone/>
            </a:pPr>
            <a:r>
              <a:rPr lang="en" b="1">
                <a:highlight>
                  <a:schemeClr val="accent1"/>
                </a:highlight>
              </a:rPr>
              <a:t>Long term goal</a:t>
            </a:r>
            <a:r>
              <a:rPr lang="en">
                <a:highlight>
                  <a:schemeClr val="accent1"/>
                </a:highlight>
              </a:rPr>
              <a:t>: To</a:t>
            </a:r>
            <a:r>
              <a:rPr lang="en"/>
              <a:t> create and retain an inclusive AI resume review system that does not discriminate against any particular group of people; develop a successful scheme that could promote diversity in Fortune 500 companies.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Amazon’s DFD</a:t>
            </a:r>
            <a:endParaRPr/>
          </a:p>
        </p:txBody>
      </p:sp>
      <p:pic>
        <p:nvPicPr>
          <p:cNvPr id="137" name="Google Shape;137;p25"/>
          <p:cNvPicPr preferRelativeResize="0"/>
          <p:nvPr/>
        </p:nvPicPr>
        <p:blipFill>
          <a:blip r:embed="rId3">
            <a:alphaModFix/>
          </a:blip>
          <a:stretch>
            <a:fillRect/>
          </a:stretch>
        </p:blipFill>
        <p:spPr>
          <a:xfrm>
            <a:off x="2721775" y="0"/>
            <a:ext cx="6422224" cy="485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b="1"/>
              <a:t>Amazon’s Competitors </a:t>
            </a:r>
            <a:endParaRPr sz="2600" b="1"/>
          </a:p>
        </p:txBody>
      </p:sp>
      <p:sp>
        <p:nvSpPr>
          <p:cNvPr id="143" name="Google Shape;143;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Retail store rivals: </a:t>
            </a:r>
            <a:r>
              <a:rPr lang="en" sz="2500" b="1"/>
              <a:t>Target</a:t>
            </a:r>
            <a:r>
              <a:rPr lang="en" sz="2500"/>
              <a:t>, </a:t>
            </a:r>
            <a:r>
              <a:rPr lang="en" sz="2500" b="1"/>
              <a:t>Walmart</a:t>
            </a:r>
            <a:r>
              <a:rPr lang="en" sz="2500"/>
              <a:t>, Best Buy, and Costco</a:t>
            </a:r>
            <a:endParaRPr sz="2500"/>
          </a:p>
          <a:p>
            <a:pPr marL="0" lvl="0" indent="0" algn="l" rtl="0">
              <a:spcBef>
                <a:spcPts val="1200"/>
              </a:spcBef>
              <a:spcAft>
                <a:spcPts val="0"/>
              </a:spcAft>
              <a:buNone/>
            </a:pPr>
            <a:r>
              <a:rPr lang="en" sz="2500"/>
              <a:t>Subscription services: </a:t>
            </a:r>
            <a:r>
              <a:rPr lang="en" sz="2500" b="1"/>
              <a:t>Netflix</a:t>
            </a:r>
            <a:r>
              <a:rPr lang="en" sz="2500"/>
              <a:t>, Apple, and Google</a:t>
            </a:r>
            <a:endParaRPr sz="2500"/>
          </a:p>
          <a:p>
            <a:pPr marL="0" lvl="0" indent="0" algn="l" rtl="0">
              <a:spcBef>
                <a:spcPts val="1200"/>
              </a:spcBef>
              <a:spcAft>
                <a:spcPts val="0"/>
              </a:spcAft>
              <a:buNone/>
            </a:pPr>
            <a:r>
              <a:rPr lang="en" sz="2500"/>
              <a:t>Web services: Oracle, </a:t>
            </a:r>
            <a:r>
              <a:rPr lang="en" sz="2500" b="1"/>
              <a:t>Microsoft</a:t>
            </a:r>
            <a:r>
              <a:rPr lang="en" sz="2500"/>
              <a:t>, and IBM</a:t>
            </a:r>
            <a:endParaRPr sz="2500"/>
          </a:p>
          <a:p>
            <a:pPr marL="914400" lvl="1" indent="-317500" algn="l" rtl="0">
              <a:spcBef>
                <a:spcPts val="1200"/>
              </a:spcBef>
              <a:spcAft>
                <a:spcPts val="0"/>
              </a:spcAft>
              <a:buSzPts val="1400"/>
              <a:buChar char="○"/>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62525" y="-88500"/>
            <a:ext cx="8106600" cy="6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00" b="1"/>
              <a:t>Comparison Table: Amazon vs Others</a:t>
            </a:r>
            <a:endParaRPr sz="2600" b="1"/>
          </a:p>
          <a:p>
            <a:pPr marL="0" lvl="0" indent="0" algn="l" rtl="0">
              <a:spcBef>
                <a:spcPts val="0"/>
              </a:spcBef>
              <a:spcAft>
                <a:spcPts val="0"/>
              </a:spcAft>
              <a:buSzPts val="990"/>
              <a:buNone/>
            </a:pPr>
            <a:r>
              <a:rPr lang="en" sz="1700"/>
              <a:t>(DiversityInc, Fortune 500, Forbes 2021)</a:t>
            </a:r>
            <a:endParaRPr sz="1700"/>
          </a:p>
        </p:txBody>
      </p:sp>
      <p:graphicFrame>
        <p:nvGraphicFramePr>
          <p:cNvPr id="149" name="Google Shape;149;p27"/>
          <p:cNvGraphicFramePr/>
          <p:nvPr/>
        </p:nvGraphicFramePr>
        <p:xfrm>
          <a:off x="262525" y="720100"/>
          <a:ext cx="3000000" cy="3000000"/>
        </p:xfrm>
        <a:graphic>
          <a:graphicData uri="http://schemas.openxmlformats.org/drawingml/2006/table">
            <a:tbl>
              <a:tblPr>
                <a:noFill/>
                <a:tableStyleId>{5F5ED817-4DF0-4B52-A7F7-E608FDF74BD7}</a:tableStyleId>
              </a:tblPr>
              <a:tblGrid>
                <a:gridCol w="1430175">
                  <a:extLst>
                    <a:ext uri="{9D8B030D-6E8A-4147-A177-3AD203B41FA5}">
                      <a16:colId xmlns:a16="http://schemas.microsoft.com/office/drawing/2014/main" val="20000"/>
                    </a:ext>
                  </a:extLst>
                </a:gridCol>
                <a:gridCol w="1430175">
                  <a:extLst>
                    <a:ext uri="{9D8B030D-6E8A-4147-A177-3AD203B41FA5}">
                      <a16:colId xmlns:a16="http://schemas.microsoft.com/office/drawing/2014/main" val="20001"/>
                    </a:ext>
                  </a:extLst>
                </a:gridCol>
                <a:gridCol w="1037300">
                  <a:extLst>
                    <a:ext uri="{9D8B030D-6E8A-4147-A177-3AD203B41FA5}">
                      <a16:colId xmlns:a16="http://schemas.microsoft.com/office/drawing/2014/main" val="20002"/>
                    </a:ext>
                  </a:extLst>
                </a:gridCol>
                <a:gridCol w="1419825">
                  <a:extLst>
                    <a:ext uri="{9D8B030D-6E8A-4147-A177-3AD203B41FA5}">
                      <a16:colId xmlns:a16="http://schemas.microsoft.com/office/drawing/2014/main" val="20003"/>
                    </a:ext>
                  </a:extLst>
                </a:gridCol>
                <a:gridCol w="1833350">
                  <a:extLst>
                    <a:ext uri="{9D8B030D-6E8A-4147-A177-3AD203B41FA5}">
                      <a16:colId xmlns:a16="http://schemas.microsoft.com/office/drawing/2014/main" val="20004"/>
                    </a:ext>
                  </a:extLst>
                </a:gridCol>
                <a:gridCol w="1430175">
                  <a:extLst>
                    <a:ext uri="{9D8B030D-6E8A-4147-A177-3AD203B41FA5}">
                      <a16:colId xmlns:a16="http://schemas.microsoft.com/office/drawing/2014/main" val="20005"/>
                    </a:ext>
                  </a:extLst>
                </a:gridCol>
              </a:tblGrid>
              <a:tr h="781650">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Companies</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Employees</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Diversity Ranking</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2020</a:t>
                      </a:r>
                      <a:endParaRPr sz="11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Diversity Numbers</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2019-2021</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Leadership</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2019-2021</a:t>
                      </a:r>
                      <a:endParaRPr sz="1100" b="1">
                        <a:solidFill>
                          <a:schemeClr val="dk1"/>
                        </a:solidFill>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DEI Goals</a:t>
                      </a:r>
                      <a:endParaRPr sz="1100" b="1">
                        <a:solidFill>
                          <a:schemeClr val="dk1"/>
                        </a:solidFill>
                      </a:endParaRPr>
                    </a:p>
                    <a:p>
                      <a:pPr marL="0" lvl="0" indent="0" algn="l" rtl="0">
                        <a:spcBef>
                          <a:spcPts val="0"/>
                        </a:spcBef>
                        <a:spcAft>
                          <a:spcPts val="0"/>
                        </a:spcAft>
                        <a:buClr>
                          <a:schemeClr val="dk1"/>
                        </a:buClr>
                        <a:buSzPts val="1100"/>
                        <a:buFont typeface="Arial"/>
                        <a:buNone/>
                      </a:pPr>
                      <a:endParaRPr sz="1100" b="1">
                        <a:solidFill>
                          <a:schemeClr val="dk1"/>
                        </a:solidFill>
                      </a:endParaRPr>
                    </a:p>
                  </a:txBody>
                  <a:tcPr marL="91425" marR="91425" marT="91425" marB="91425">
                    <a:solidFill>
                      <a:schemeClr val="accent4"/>
                    </a:solidFill>
                  </a:tcPr>
                </a:tc>
                <a:extLst>
                  <a:ext uri="{0D108BD9-81ED-4DB2-BD59-A6C34878D82A}">
                    <a16:rowId xmlns:a16="http://schemas.microsoft.com/office/drawing/2014/main" val="10000"/>
                  </a:ext>
                </a:extLst>
              </a:tr>
              <a:tr h="1461975">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Amazon</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1.3 million</a:t>
                      </a:r>
                      <a:endParaRPr sz="9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N/A</a:t>
                      </a:r>
                      <a:endParaRPr sz="9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Women 31.4% </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Black  7.2%</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White 47%</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txBody>
                  <a:tcPr marL="91425" marR="91425" marT="91425" marB="91425"/>
                </a:tc>
                <a:tc>
                  <a:txBody>
                    <a:bodyPr/>
                    <a:lstStyle/>
                    <a:p>
                      <a:pPr marL="0" lvl="0" indent="0" algn="l" rtl="0">
                        <a:spcBef>
                          <a:spcPts val="0"/>
                        </a:spcBef>
                        <a:spcAft>
                          <a:spcPts val="0"/>
                        </a:spcAft>
                        <a:buNone/>
                      </a:pPr>
                      <a:r>
                        <a:rPr lang="en" sz="900" u="sng"/>
                        <a:t>Managers</a:t>
                      </a:r>
                      <a:endParaRPr sz="900" u="sng"/>
                    </a:p>
                    <a:p>
                      <a:pPr marL="0" lvl="0" indent="0" algn="l" rtl="0">
                        <a:spcBef>
                          <a:spcPts val="0"/>
                        </a:spcBef>
                        <a:spcAft>
                          <a:spcPts val="0"/>
                        </a:spcAft>
                        <a:buNone/>
                      </a:pPr>
                      <a:r>
                        <a:rPr lang="en" sz="900" b="1"/>
                        <a:t>73% men</a:t>
                      </a:r>
                      <a:endParaRPr sz="900" b="1"/>
                    </a:p>
                    <a:p>
                      <a:pPr marL="0" lvl="0" indent="0" algn="l" rtl="0">
                        <a:spcBef>
                          <a:spcPts val="0"/>
                        </a:spcBef>
                        <a:spcAft>
                          <a:spcPts val="0"/>
                        </a:spcAft>
                        <a:buNone/>
                      </a:pPr>
                      <a:r>
                        <a:rPr lang="en" sz="900" b="1"/>
                        <a:t>28% women</a:t>
                      </a:r>
                      <a:endParaRPr sz="900" b="1"/>
                    </a:p>
                    <a:p>
                      <a:pPr marL="0" lvl="0" indent="0" algn="l" rtl="0">
                        <a:spcBef>
                          <a:spcPts val="0"/>
                        </a:spcBef>
                        <a:spcAft>
                          <a:spcPts val="0"/>
                        </a:spcAft>
                        <a:buNone/>
                      </a:pPr>
                      <a:r>
                        <a:rPr lang="en" sz="900"/>
                        <a:t>8.3% black</a:t>
                      </a:r>
                      <a:endParaRPr sz="900"/>
                    </a:p>
                    <a:p>
                      <a:pPr marL="0" lvl="0" indent="0" algn="l" rtl="0">
                        <a:spcBef>
                          <a:spcPts val="0"/>
                        </a:spcBef>
                        <a:spcAft>
                          <a:spcPts val="0"/>
                        </a:spcAft>
                        <a:buNone/>
                      </a:pPr>
                      <a:r>
                        <a:rPr lang="en" sz="900"/>
                        <a:t> 60%  White</a:t>
                      </a:r>
                      <a:endParaRPr sz="900"/>
                    </a:p>
                    <a:p>
                      <a:pPr marL="0" lvl="0" indent="0" algn="l" rtl="0">
                        <a:spcBef>
                          <a:spcPts val="0"/>
                        </a:spcBef>
                        <a:spcAft>
                          <a:spcPts val="0"/>
                        </a:spcAft>
                        <a:buNone/>
                      </a:pPr>
                      <a:r>
                        <a:rPr lang="en" sz="900"/>
                        <a:t>.</a:t>
                      </a:r>
                      <a:endParaRPr sz="9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By 2021, Double the number of Black directors and vice presidents  </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By 2021, Increase the number of women in senior technical jobs by 30%</a:t>
                      </a:r>
                      <a:endParaRPr sz="900"/>
                    </a:p>
                  </a:txBody>
                  <a:tcPr marL="91425" marR="91425" marT="91425" marB="91425"/>
                </a:tc>
                <a:extLst>
                  <a:ext uri="{0D108BD9-81ED-4DB2-BD59-A6C34878D82A}">
                    <a16:rowId xmlns:a16="http://schemas.microsoft.com/office/drawing/2014/main" val="10001"/>
                  </a:ext>
                </a:extLst>
              </a:tr>
              <a:tr h="1965925">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Microsoft</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181,000+</a:t>
                      </a:r>
                      <a:endParaRPr sz="900"/>
                    </a:p>
                  </a:txBody>
                  <a:tcPr marL="91425" marR="91425" marT="91425" marB="91425"/>
                </a:tc>
                <a:tc>
                  <a:txBody>
                    <a:bodyPr/>
                    <a:lstStyle/>
                    <a:p>
                      <a:pPr marL="0" lvl="0" indent="0" algn="l" rtl="0">
                        <a:spcBef>
                          <a:spcPts val="0"/>
                        </a:spcBef>
                        <a:spcAft>
                          <a:spcPts val="0"/>
                        </a:spcAft>
                        <a:buNone/>
                      </a:pPr>
                      <a:r>
                        <a:rPr lang="en" sz="900" b="1">
                          <a:solidFill>
                            <a:schemeClr val="dk2"/>
                          </a:solidFill>
                        </a:rPr>
                        <a:t>#1</a:t>
                      </a:r>
                      <a:endParaRPr sz="900" b="1">
                        <a:solidFill>
                          <a:schemeClr val="dk2"/>
                        </a:solidFill>
                      </a:endParaRPr>
                    </a:p>
                  </a:txBody>
                  <a:tcPr marL="91425" marR="91425" marT="91425" marB="91425"/>
                </a:tc>
                <a:tc>
                  <a:txBody>
                    <a:bodyPr/>
                    <a:lstStyle/>
                    <a:p>
                      <a:pPr marL="0" lvl="0" indent="0" algn="l" rtl="0">
                        <a:spcBef>
                          <a:spcPts val="0"/>
                        </a:spcBef>
                        <a:spcAft>
                          <a:spcPts val="0"/>
                        </a:spcAft>
                        <a:buNone/>
                      </a:pPr>
                      <a:r>
                        <a:rPr lang="en" sz="900"/>
                        <a:t>Women 28.6% </a:t>
                      </a:r>
                      <a:endParaRPr sz="900"/>
                    </a:p>
                    <a:p>
                      <a:pPr marL="0" lvl="0" indent="0" algn="l" rtl="0">
                        <a:spcBef>
                          <a:spcPts val="0"/>
                        </a:spcBef>
                        <a:spcAft>
                          <a:spcPts val="0"/>
                        </a:spcAft>
                        <a:buNone/>
                      </a:pPr>
                      <a:r>
                        <a:rPr lang="en" sz="900"/>
                        <a:t>Black 4.9%</a:t>
                      </a:r>
                      <a:endParaRPr sz="900"/>
                    </a:p>
                    <a:p>
                      <a:pPr marL="0" lvl="0" indent="0" algn="l" rtl="0">
                        <a:spcBef>
                          <a:spcPts val="0"/>
                        </a:spcBef>
                        <a:spcAft>
                          <a:spcPts val="0"/>
                        </a:spcAft>
                        <a:buNone/>
                      </a:pPr>
                      <a:r>
                        <a:rPr lang="en" sz="900"/>
                        <a:t>7.0% Latino/Hispanic</a:t>
                      </a:r>
                      <a:endParaRPr sz="900"/>
                    </a:p>
                    <a:p>
                      <a:pPr marL="0" lvl="0" indent="0" algn="l" rtl="0">
                        <a:spcBef>
                          <a:spcPts val="0"/>
                        </a:spcBef>
                        <a:spcAft>
                          <a:spcPts val="0"/>
                        </a:spcAft>
                        <a:buNone/>
                      </a:pPr>
                      <a:r>
                        <a:rPr lang="en" sz="900"/>
                        <a:t>35.4% Asian</a:t>
                      </a:r>
                      <a:endParaRPr sz="900"/>
                    </a:p>
                    <a:p>
                      <a:pPr marL="0" lvl="0" indent="0" algn="l" rtl="0">
                        <a:spcBef>
                          <a:spcPts val="0"/>
                        </a:spcBef>
                        <a:spcAft>
                          <a:spcPts val="0"/>
                        </a:spcAft>
                        <a:buNone/>
                      </a:pPr>
                      <a:r>
                        <a:rPr lang="en" sz="900"/>
                        <a:t>2.5% Multiracial</a:t>
                      </a:r>
                      <a:endParaRPr sz="900"/>
                    </a:p>
                    <a:p>
                      <a:pPr marL="0" lvl="0" indent="0" algn="l" rtl="0">
                        <a:spcBef>
                          <a:spcPts val="0"/>
                        </a:spcBef>
                        <a:spcAft>
                          <a:spcPts val="0"/>
                        </a:spcAft>
                        <a:buNone/>
                      </a:pPr>
                      <a:r>
                        <a:rPr lang="en" sz="900"/>
                        <a:t>7.1% disabled</a:t>
                      </a:r>
                      <a:endParaRPr sz="900"/>
                    </a:p>
                  </a:txBody>
                  <a:tcPr marL="91425" marR="91425" marT="91425" marB="91425"/>
                </a:tc>
                <a:tc>
                  <a:txBody>
                    <a:bodyPr/>
                    <a:lstStyle/>
                    <a:p>
                      <a:pPr marL="0" lvl="0" indent="0" algn="l" rtl="0">
                        <a:spcBef>
                          <a:spcPts val="0"/>
                        </a:spcBef>
                        <a:spcAft>
                          <a:spcPts val="0"/>
                        </a:spcAft>
                        <a:buNone/>
                      </a:pPr>
                      <a:r>
                        <a:rPr lang="en" sz="900" u="sng"/>
                        <a:t>Women </a:t>
                      </a:r>
                      <a:r>
                        <a:rPr lang="en" sz="900" b="1" u="sng"/>
                        <a:t> </a:t>
                      </a:r>
                      <a:r>
                        <a:rPr lang="en" sz="900" b="1"/>
                        <a:t>20%</a:t>
                      </a:r>
                      <a:endParaRPr sz="900" b="1"/>
                    </a:p>
                    <a:p>
                      <a:pPr marL="0" lvl="0" indent="0" algn="l" rtl="0">
                        <a:spcBef>
                          <a:spcPts val="0"/>
                        </a:spcBef>
                        <a:spcAft>
                          <a:spcPts val="0"/>
                        </a:spcAft>
                        <a:buNone/>
                      </a:pPr>
                      <a:r>
                        <a:rPr lang="en" sz="900" u="sng"/>
                        <a:t>Hispanic</a:t>
                      </a:r>
                      <a:endParaRPr sz="900" u="sng"/>
                    </a:p>
                    <a:p>
                      <a:pPr marL="0" lvl="0" indent="0" algn="l" rtl="0">
                        <a:spcBef>
                          <a:spcPts val="0"/>
                        </a:spcBef>
                        <a:spcAft>
                          <a:spcPts val="0"/>
                        </a:spcAft>
                        <a:buNone/>
                      </a:pPr>
                      <a:r>
                        <a:rPr lang="en" sz="900"/>
                        <a:t>6.0% of managers, 5.2% of directors, and 5.2% executives.</a:t>
                      </a:r>
                      <a:endParaRPr sz="900"/>
                    </a:p>
                    <a:p>
                      <a:pPr marL="0" lvl="0" indent="0" algn="l" rtl="0">
                        <a:spcBef>
                          <a:spcPts val="0"/>
                        </a:spcBef>
                        <a:spcAft>
                          <a:spcPts val="0"/>
                        </a:spcAft>
                        <a:buNone/>
                      </a:pPr>
                      <a:r>
                        <a:rPr lang="en" sz="900" u="sng"/>
                        <a:t>Black </a:t>
                      </a:r>
                      <a:endParaRPr sz="900" u="sng"/>
                    </a:p>
                    <a:p>
                      <a:pPr marL="0" lvl="0" indent="0" algn="l" rtl="0">
                        <a:spcBef>
                          <a:spcPts val="0"/>
                        </a:spcBef>
                        <a:spcAft>
                          <a:spcPts val="0"/>
                        </a:spcAft>
                        <a:buNone/>
                      </a:pPr>
                      <a:r>
                        <a:rPr lang="en" sz="900"/>
                        <a:t>3.9% of managers, 3.2% of directors, and 3.8% of executives</a:t>
                      </a:r>
                      <a:endParaRPr sz="900"/>
                    </a:p>
                    <a:p>
                      <a:pPr marL="0" lvl="0" indent="0" algn="l" rtl="0">
                        <a:spcBef>
                          <a:spcPts val="0"/>
                        </a:spcBef>
                        <a:spcAft>
                          <a:spcPts val="0"/>
                        </a:spcAft>
                        <a:buNone/>
                      </a:pPr>
                      <a:r>
                        <a:rPr lang="en" sz="900" u="sng"/>
                        <a:t>Asian</a:t>
                      </a:r>
                      <a:endParaRPr sz="900" u="sng"/>
                    </a:p>
                    <a:p>
                      <a:pPr marL="0" lvl="0" indent="0" algn="l" rtl="0">
                        <a:spcBef>
                          <a:spcPts val="0"/>
                        </a:spcBef>
                        <a:spcAft>
                          <a:spcPts val="0"/>
                        </a:spcAft>
                        <a:buNone/>
                      </a:pPr>
                      <a:r>
                        <a:rPr lang="en" sz="900" b="1"/>
                        <a:t>31.0% of managers,</a:t>
                      </a:r>
                      <a:r>
                        <a:rPr lang="en" sz="900"/>
                        <a:t> 31.3% of directors, and 26.2% of partners + executives.</a:t>
                      </a:r>
                      <a:endParaRPr sz="900"/>
                    </a:p>
                  </a:txBody>
                  <a:tcPr marL="91425" marR="91425" marT="91425" marB="91425"/>
                </a:tc>
                <a:tc>
                  <a:txBody>
                    <a:bodyPr/>
                    <a:lstStyle/>
                    <a:p>
                      <a:pPr marL="0" lvl="0" indent="0" algn="l" rtl="0">
                        <a:spcBef>
                          <a:spcPts val="0"/>
                        </a:spcBef>
                        <a:spcAft>
                          <a:spcPts val="0"/>
                        </a:spcAft>
                        <a:buNone/>
                      </a:pPr>
                      <a:r>
                        <a:rPr lang="en" sz="900"/>
                        <a:t>In 2021-22, invest $150 million on diversity and inclusion programs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By 2025 Double its number of Black and African American managers and senior employees</a:t>
                      </a:r>
                      <a:endParaRPr sz="900"/>
                    </a:p>
                    <a:p>
                      <a:pPr marL="0" lvl="0" indent="0" algn="l" rtl="0">
                        <a:spcBef>
                          <a:spcPts val="0"/>
                        </a:spcBef>
                        <a:spcAft>
                          <a:spcPts val="0"/>
                        </a:spcAft>
                        <a:buNone/>
                      </a:pPr>
                      <a:endParaRPr sz="9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aphicFrame>
        <p:nvGraphicFramePr>
          <p:cNvPr id="154" name="Google Shape;154;p28"/>
          <p:cNvGraphicFramePr/>
          <p:nvPr/>
        </p:nvGraphicFramePr>
        <p:xfrm>
          <a:off x="214400" y="44450"/>
          <a:ext cx="3000000" cy="3000000"/>
        </p:xfrm>
        <a:graphic>
          <a:graphicData uri="http://schemas.openxmlformats.org/drawingml/2006/table">
            <a:tbl>
              <a:tblPr>
                <a:noFill/>
                <a:tableStyleId>{5F5ED817-4DF0-4B52-A7F7-E608FDF74BD7}</a:tableStyleId>
              </a:tblPr>
              <a:tblGrid>
                <a:gridCol w="1259825">
                  <a:extLst>
                    <a:ext uri="{9D8B030D-6E8A-4147-A177-3AD203B41FA5}">
                      <a16:colId xmlns:a16="http://schemas.microsoft.com/office/drawing/2014/main" val="20000"/>
                    </a:ext>
                  </a:extLst>
                </a:gridCol>
                <a:gridCol w="1136300">
                  <a:extLst>
                    <a:ext uri="{9D8B030D-6E8A-4147-A177-3AD203B41FA5}">
                      <a16:colId xmlns:a16="http://schemas.microsoft.com/office/drawing/2014/main" val="20001"/>
                    </a:ext>
                  </a:extLst>
                </a:gridCol>
                <a:gridCol w="1118075">
                  <a:extLst>
                    <a:ext uri="{9D8B030D-6E8A-4147-A177-3AD203B41FA5}">
                      <a16:colId xmlns:a16="http://schemas.microsoft.com/office/drawing/2014/main" val="20002"/>
                    </a:ext>
                  </a:extLst>
                </a:gridCol>
                <a:gridCol w="1548750">
                  <a:extLst>
                    <a:ext uri="{9D8B030D-6E8A-4147-A177-3AD203B41FA5}">
                      <a16:colId xmlns:a16="http://schemas.microsoft.com/office/drawing/2014/main" val="20003"/>
                    </a:ext>
                  </a:extLst>
                </a:gridCol>
                <a:gridCol w="2234850">
                  <a:extLst>
                    <a:ext uri="{9D8B030D-6E8A-4147-A177-3AD203B41FA5}">
                      <a16:colId xmlns:a16="http://schemas.microsoft.com/office/drawing/2014/main" val="20004"/>
                    </a:ext>
                  </a:extLst>
                </a:gridCol>
                <a:gridCol w="1417375">
                  <a:extLst>
                    <a:ext uri="{9D8B030D-6E8A-4147-A177-3AD203B41FA5}">
                      <a16:colId xmlns:a16="http://schemas.microsoft.com/office/drawing/2014/main" val="20005"/>
                    </a:ext>
                  </a:extLst>
                </a:gridCol>
              </a:tblGrid>
              <a:tr h="634450">
                <a:tc>
                  <a:txBody>
                    <a:bodyPr/>
                    <a:lstStyle/>
                    <a:p>
                      <a:pPr marL="0" lvl="0" indent="0" algn="l" rtl="0">
                        <a:spcBef>
                          <a:spcPts val="0"/>
                        </a:spcBef>
                        <a:spcAft>
                          <a:spcPts val="0"/>
                        </a:spcAft>
                        <a:buClr>
                          <a:schemeClr val="dk1"/>
                        </a:buClr>
                        <a:buSzPts val="1100"/>
                        <a:buFont typeface="Arial"/>
                        <a:buNone/>
                      </a:pPr>
                      <a:r>
                        <a:rPr lang="en" sz="1100" b="1">
                          <a:solidFill>
                            <a:schemeClr val="dk1"/>
                          </a:solidFill>
                        </a:rPr>
                        <a:t>Companies</a:t>
                      </a:r>
                      <a:endParaRPr b="1"/>
                    </a:p>
                  </a:txBody>
                  <a:tcPr marL="91425" marR="91425" marT="91425" marB="91425"/>
                </a:tc>
                <a:tc>
                  <a:txBody>
                    <a:bodyPr/>
                    <a:lstStyle/>
                    <a:p>
                      <a:pPr marL="0" lvl="0" indent="0" algn="l" rtl="0">
                        <a:spcBef>
                          <a:spcPts val="0"/>
                        </a:spcBef>
                        <a:spcAft>
                          <a:spcPts val="0"/>
                        </a:spcAft>
                        <a:buNone/>
                      </a:pPr>
                      <a:r>
                        <a:rPr lang="en" sz="1100" b="1">
                          <a:solidFill>
                            <a:schemeClr val="dk1"/>
                          </a:solidFill>
                        </a:rPr>
                        <a:t>Employees</a:t>
                      </a:r>
                      <a:endParaRPr b="1"/>
                    </a:p>
                  </a:txBody>
                  <a:tcPr marL="91425" marR="91425" marT="91425" marB="91425"/>
                </a:tc>
                <a:tc>
                  <a:txBody>
                    <a:bodyPr/>
                    <a:lstStyle/>
                    <a:p>
                      <a:pPr marL="0" lvl="0" indent="0" algn="l" rtl="0">
                        <a:spcBef>
                          <a:spcPts val="0"/>
                        </a:spcBef>
                        <a:spcAft>
                          <a:spcPts val="0"/>
                        </a:spcAft>
                        <a:buNone/>
                      </a:pPr>
                      <a:r>
                        <a:rPr lang="en" sz="1100" b="1">
                          <a:solidFill>
                            <a:schemeClr val="dk1"/>
                          </a:solidFill>
                        </a:rPr>
                        <a:t>Diversity Ranking</a:t>
                      </a:r>
                      <a:endParaRPr sz="1100" b="1">
                        <a:solidFill>
                          <a:schemeClr val="dk1"/>
                        </a:solidFill>
                      </a:endParaRPr>
                    </a:p>
                    <a:p>
                      <a:pPr marL="0" lvl="0" indent="0" algn="l" rtl="0">
                        <a:spcBef>
                          <a:spcPts val="0"/>
                        </a:spcBef>
                        <a:spcAft>
                          <a:spcPts val="0"/>
                        </a:spcAft>
                        <a:buNone/>
                      </a:pPr>
                      <a:r>
                        <a:rPr lang="en" sz="1100" b="1">
                          <a:solidFill>
                            <a:schemeClr val="dk1"/>
                          </a:solidFill>
                        </a:rPr>
                        <a:t>2020</a:t>
                      </a:r>
                      <a:endParaRPr sz="1100" b="1">
                        <a:solidFill>
                          <a:schemeClr val="dk1"/>
                        </a:solidFill>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Diversity Numbers</a:t>
                      </a:r>
                      <a:endParaRPr sz="1100" b="1">
                        <a:solidFill>
                          <a:schemeClr val="dk1"/>
                        </a:solidFill>
                      </a:endParaRPr>
                    </a:p>
                    <a:p>
                      <a:pPr marL="0" lvl="0" indent="0" algn="l" rtl="0">
                        <a:spcBef>
                          <a:spcPts val="0"/>
                        </a:spcBef>
                        <a:spcAft>
                          <a:spcPts val="0"/>
                        </a:spcAft>
                        <a:buNone/>
                      </a:pPr>
                      <a:r>
                        <a:rPr lang="en" sz="1100" b="1">
                          <a:solidFill>
                            <a:schemeClr val="dk1"/>
                          </a:solidFill>
                        </a:rPr>
                        <a:t>2019-2021</a:t>
                      </a:r>
                      <a:endParaRPr b="1"/>
                    </a:p>
                  </a:txBody>
                  <a:tcPr marL="91425" marR="91425" marT="91425" marB="91425"/>
                </a:tc>
                <a:tc>
                  <a:txBody>
                    <a:bodyPr/>
                    <a:lstStyle/>
                    <a:p>
                      <a:pPr marL="0" lvl="0" indent="0" algn="l" rtl="0">
                        <a:spcBef>
                          <a:spcPts val="0"/>
                        </a:spcBef>
                        <a:spcAft>
                          <a:spcPts val="0"/>
                        </a:spcAft>
                        <a:buNone/>
                      </a:pPr>
                      <a:r>
                        <a:rPr lang="en" sz="1100" b="1">
                          <a:solidFill>
                            <a:schemeClr val="dk1"/>
                          </a:solidFill>
                        </a:rPr>
                        <a:t>Leadership</a:t>
                      </a:r>
                      <a:endParaRPr sz="1100" b="1">
                        <a:solidFill>
                          <a:schemeClr val="dk1"/>
                        </a:solidFill>
                      </a:endParaRPr>
                    </a:p>
                    <a:p>
                      <a:pPr marL="0" lvl="0" indent="0" algn="l" rtl="0">
                        <a:spcBef>
                          <a:spcPts val="0"/>
                        </a:spcBef>
                        <a:spcAft>
                          <a:spcPts val="0"/>
                        </a:spcAft>
                        <a:buNone/>
                      </a:pPr>
                      <a:r>
                        <a:rPr lang="en" sz="1100" b="1">
                          <a:solidFill>
                            <a:schemeClr val="dk1"/>
                          </a:solidFill>
                        </a:rPr>
                        <a:t>2019-2021</a:t>
                      </a:r>
                      <a:endParaRPr sz="1100" b="1">
                        <a:solidFill>
                          <a:schemeClr val="dk1"/>
                        </a:solidFill>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DEI Goals</a:t>
                      </a:r>
                      <a:endParaRPr b="1"/>
                    </a:p>
                  </a:txBody>
                  <a:tcPr marL="91425" marR="91425" marT="91425" marB="91425">
                    <a:solidFill>
                      <a:schemeClr val="accent4"/>
                    </a:solidFill>
                  </a:tcPr>
                </a:tc>
                <a:extLst>
                  <a:ext uri="{0D108BD9-81ED-4DB2-BD59-A6C34878D82A}">
                    <a16:rowId xmlns:a16="http://schemas.microsoft.com/office/drawing/2014/main" val="10000"/>
                  </a:ext>
                </a:extLst>
              </a:tr>
              <a:tr h="1311250">
                <a:tc>
                  <a:txBody>
                    <a:bodyPr/>
                    <a:lstStyle/>
                    <a:p>
                      <a:pPr marL="0" lvl="0" indent="0" algn="l" rtl="0">
                        <a:spcBef>
                          <a:spcPts val="0"/>
                        </a:spcBef>
                        <a:spcAft>
                          <a:spcPts val="0"/>
                        </a:spcAft>
                        <a:buNone/>
                      </a:pPr>
                      <a:r>
                        <a:rPr lang="en" sz="1100" b="1">
                          <a:solidFill>
                            <a:schemeClr val="dk1"/>
                          </a:solidFill>
                        </a:rPr>
                        <a:t>Target</a:t>
                      </a:r>
                      <a:endParaRPr b="1"/>
                    </a:p>
                  </a:txBody>
                  <a:tcPr marL="91425" marR="91425" marT="91425" marB="91425"/>
                </a:tc>
                <a:tc>
                  <a:txBody>
                    <a:bodyPr/>
                    <a:lstStyle/>
                    <a:p>
                      <a:pPr marL="0" lvl="0" indent="0" algn="l" rtl="0">
                        <a:spcBef>
                          <a:spcPts val="0"/>
                        </a:spcBef>
                        <a:spcAft>
                          <a:spcPts val="0"/>
                        </a:spcAft>
                        <a:buNone/>
                      </a:pPr>
                      <a:r>
                        <a:rPr lang="en" sz="900"/>
                        <a:t>355,000+</a:t>
                      </a:r>
                      <a:endParaRPr sz="900"/>
                    </a:p>
                  </a:txBody>
                  <a:tcPr marL="91425" marR="91425" marT="91425" marB="91425"/>
                </a:tc>
                <a:tc>
                  <a:txBody>
                    <a:bodyPr/>
                    <a:lstStyle/>
                    <a:p>
                      <a:pPr marL="0" lvl="0" indent="0" algn="l" rtl="0">
                        <a:spcBef>
                          <a:spcPts val="0"/>
                        </a:spcBef>
                        <a:spcAft>
                          <a:spcPts val="0"/>
                        </a:spcAft>
                        <a:buNone/>
                      </a:pPr>
                      <a:r>
                        <a:rPr lang="en" sz="900"/>
                        <a:t>#3</a:t>
                      </a:r>
                      <a:endParaRPr sz="900"/>
                    </a:p>
                  </a:txBody>
                  <a:tcPr marL="91425" marR="91425" marT="91425" marB="91425"/>
                </a:tc>
                <a:tc>
                  <a:txBody>
                    <a:bodyPr/>
                    <a:lstStyle/>
                    <a:p>
                      <a:pPr marL="0" lvl="0" indent="0" algn="l" rtl="0">
                        <a:spcBef>
                          <a:spcPts val="0"/>
                        </a:spcBef>
                        <a:spcAft>
                          <a:spcPts val="0"/>
                        </a:spcAft>
                        <a:buNone/>
                      </a:pPr>
                      <a:r>
                        <a:rPr lang="en" sz="900"/>
                        <a:t>49% white</a:t>
                      </a:r>
                      <a:endParaRPr sz="900"/>
                    </a:p>
                    <a:p>
                      <a:pPr marL="0" lvl="0" indent="0" algn="l" rtl="0">
                        <a:spcBef>
                          <a:spcPts val="0"/>
                        </a:spcBef>
                        <a:spcAft>
                          <a:spcPts val="0"/>
                        </a:spcAft>
                        <a:buNone/>
                      </a:pPr>
                      <a:r>
                        <a:rPr lang="en" sz="900"/>
                        <a:t> 26% Hispanic/Latino, 15%Black </a:t>
                      </a:r>
                      <a:endParaRPr sz="900"/>
                    </a:p>
                    <a:p>
                      <a:pPr marL="0" lvl="0" indent="0" algn="l" rtl="0">
                        <a:spcBef>
                          <a:spcPts val="0"/>
                        </a:spcBef>
                        <a:spcAft>
                          <a:spcPts val="0"/>
                        </a:spcAft>
                        <a:buNone/>
                      </a:pPr>
                      <a:r>
                        <a:rPr lang="en" sz="900"/>
                        <a:t>5% Asian</a:t>
                      </a:r>
                      <a:endParaRPr sz="900"/>
                    </a:p>
                    <a:p>
                      <a:pPr marL="0" lvl="0" indent="0" algn="l" rtl="0">
                        <a:spcBef>
                          <a:spcPts val="0"/>
                        </a:spcBef>
                        <a:spcAft>
                          <a:spcPts val="0"/>
                        </a:spcAft>
                        <a:buNone/>
                      </a:pPr>
                      <a:r>
                        <a:rPr lang="en" sz="900" b="1"/>
                        <a:t>58%  women</a:t>
                      </a:r>
                      <a:endParaRPr sz="900" b="1"/>
                    </a:p>
                    <a:p>
                      <a:pPr marL="0" lvl="0" indent="0" algn="l" rtl="0">
                        <a:spcBef>
                          <a:spcPts val="0"/>
                        </a:spcBef>
                        <a:spcAft>
                          <a:spcPts val="0"/>
                        </a:spcAft>
                        <a:buNone/>
                      </a:pPr>
                      <a:r>
                        <a:rPr lang="en" sz="900" b="1"/>
                        <a:t>42% male</a:t>
                      </a:r>
                      <a:endParaRPr sz="900" b="1"/>
                    </a:p>
                  </a:txBody>
                  <a:tcPr marL="91425" marR="91425" marT="91425" marB="91425"/>
                </a:tc>
                <a:tc>
                  <a:txBody>
                    <a:bodyPr/>
                    <a:lstStyle/>
                    <a:p>
                      <a:pPr marL="0" lvl="0" indent="0" algn="l" rtl="0">
                        <a:spcBef>
                          <a:spcPts val="0"/>
                        </a:spcBef>
                        <a:spcAft>
                          <a:spcPts val="0"/>
                        </a:spcAft>
                        <a:buNone/>
                      </a:pPr>
                      <a:r>
                        <a:rPr lang="en" sz="900"/>
                        <a:t>No. 7, Top Companies for Women of Color</a:t>
                      </a:r>
                      <a:endParaRPr sz="900"/>
                    </a:p>
                    <a:p>
                      <a:pPr marL="0" lvl="0" indent="0" algn="l" rtl="0">
                        <a:spcBef>
                          <a:spcPts val="0"/>
                        </a:spcBef>
                        <a:spcAft>
                          <a:spcPts val="0"/>
                        </a:spcAft>
                        <a:buClr>
                          <a:schemeClr val="dk1"/>
                        </a:buClr>
                        <a:buSzPts val="1100"/>
                        <a:buFont typeface="Arial"/>
                        <a:buNone/>
                      </a:pPr>
                      <a:r>
                        <a:rPr lang="en" sz="900" b="1">
                          <a:solidFill>
                            <a:schemeClr val="dk1"/>
                          </a:solidFill>
                        </a:rPr>
                        <a:t>50%  women </a:t>
                      </a:r>
                      <a:endParaRPr sz="900" b="1">
                        <a:solidFill>
                          <a:schemeClr val="dk1"/>
                        </a:solidFill>
                      </a:endParaRPr>
                    </a:p>
                    <a:p>
                      <a:pPr marL="0" lvl="0" indent="0" algn="l" rtl="0">
                        <a:spcBef>
                          <a:spcPts val="0"/>
                        </a:spcBef>
                        <a:spcAft>
                          <a:spcPts val="0"/>
                        </a:spcAft>
                        <a:buNone/>
                      </a:pPr>
                      <a:r>
                        <a:rPr lang="en" sz="900" b="1">
                          <a:solidFill>
                            <a:schemeClr val="dk1"/>
                          </a:solidFill>
                        </a:rPr>
                        <a:t>25% people of color</a:t>
                      </a:r>
                      <a:endParaRPr sz="900" b="1"/>
                    </a:p>
                    <a:p>
                      <a:pPr marL="0" lvl="0" indent="0" algn="l" rtl="0">
                        <a:spcBef>
                          <a:spcPts val="0"/>
                        </a:spcBef>
                        <a:spcAft>
                          <a:spcPts val="0"/>
                        </a:spcAft>
                        <a:buNone/>
                      </a:pPr>
                      <a:r>
                        <a:rPr lang="en" sz="900"/>
                        <a:t>No. 4, Top Companies for Board of Directors of which ⅓  are women and nearly ½  are Latinx or Black.</a:t>
                      </a:r>
                      <a:endParaRPr sz="900"/>
                    </a:p>
                    <a:p>
                      <a:pPr marL="0" lvl="0" indent="0" algn="l" rtl="0">
                        <a:spcBef>
                          <a:spcPts val="0"/>
                        </a:spcBef>
                        <a:spcAft>
                          <a:spcPts val="0"/>
                        </a:spcAft>
                        <a:buNone/>
                      </a:pPr>
                      <a:endParaRPr sz="900"/>
                    </a:p>
                  </a:txBody>
                  <a:tcPr marL="91425" marR="91425" marT="91425" marB="91425"/>
                </a:tc>
                <a:tc>
                  <a:txBody>
                    <a:bodyPr/>
                    <a:lstStyle/>
                    <a:p>
                      <a:pPr marL="0" lvl="0" indent="0" algn="l" rtl="0">
                        <a:spcBef>
                          <a:spcPts val="0"/>
                        </a:spcBef>
                        <a:spcAft>
                          <a:spcPts val="0"/>
                        </a:spcAft>
                        <a:buNone/>
                      </a:pPr>
                      <a:r>
                        <a:rPr lang="en" sz="900"/>
                        <a:t>Racial Equity Action and Change committee</a:t>
                      </a:r>
                      <a:endParaRPr sz="900"/>
                    </a:p>
                    <a:p>
                      <a:pPr marL="0" lvl="0" indent="0" algn="l" rtl="0">
                        <a:spcBef>
                          <a:spcPts val="0"/>
                        </a:spcBef>
                        <a:spcAft>
                          <a:spcPts val="0"/>
                        </a:spcAft>
                        <a:buNone/>
                      </a:pPr>
                      <a:r>
                        <a:rPr lang="en" sz="900"/>
                        <a:t>By 2023, to increase Black representation across the company by 20% </a:t>
                      </a:r>
                      <a:endParaRPr sz="900"/>
                    </a:p>
                    <a:p>
                      <a:pPr marL="0" lvl="0" indent="0" algn="l" rtl="0">
                        <a:spcBef>
                          <a:spcPts val="0"/>
                        </a:spcBef>
                        <a:spcAft>
                          <a:spcPts val="0"/>
                        </a:spcAft>
                        <a:buNone/>
                      </a:pPr>
                      <a:endParaRPr sz="900"/>
                    </a:p>
                    <a:p>
                      <a:pPr marL="0" lvl="0" indent="0" algn="l" rtl="0">
                        <a:spcBef>
                          <a:spcPts val="0"/>
                        </a:spcBef>
                        <a:spcAft>
                          <a:spcPts val="0"/>
                        </a:spcAft>
                        <a:buNone/>
                      </a:pPr>
                      <a:endParaRPr sz="900"/>
                    </a:p>
                  </a:txBody>
                  <a:tcPr marL="91425" marR="91425" marT="91425" marB="91425"/>
                </a:tc>
                <a:extLst>
                  <a:ext uri="{0D108BD9-81ED-4DB2-BD59-A6C34878D82A}">
                    <a16:rowId xmlns:a16="http://schemas.microsoft.com/office/drawing/2014/main" val="10001"/>
                  </a:ext>
                </a:extLst>
              </a:tr>
              <a:tr h="1763850">
                <a:tc>
                  <a:txBody>
                    <a:bodyPr/>
                    <a:lstStyle/>
                    <a:p>
                      <a:pPr marL="0" lvl="0" indent="0" algn="l" rtl="0">
                        <a:spcBef>
                          <a:spcPts val="0"/>
                        </a:spcBef>
                        <a:spcAft>
                          <a:spcPts val="0"/>
                        </a:spcAft>
                        <a:buNone/>
                      </a:pPr>
                      <a:r>
                        <a:rPr lang="en" sz="1100" b="1">
                          <a:solidFill>
                            <a:schemeClr val="dk1"/>
                          </a:solidFill>
                        </a:rPr>
                        <a:t>Walmart</a:t>
                      </a:r>
                      <a:endParaRPr b="1"/>
                    </a:p>
                  </a:txBody>
                  <a:tcPr marL="91425" marR="91425" marT="91425" marB="91425"/>
                </a:tc>
                <a:tc>
                  <a:txBody>
                    <a:bodyPr/>
                    <a:lstStyle/>
                    <a:p>
                      <a:pPr marL="0" lvl="0" indent="0" algn="l" rtl="0">
                        <a:spcBef>
                          <a:spcPts val="0"/>
                        </a:spcBef>
                        <a:spcAft>
                          <a:spcPts val="0"/>
                        </a:spcAft>
                        <a:buNone/>
                      </a:pPr>
                      <a:r>
                        <a:rPr lang="en" sz="900">
                          <a:highlight>
                            <a:schemeClr val="lt1"/>
                          </a:highlight>
                        </a:rPr>
                        <a:t>2.2 million+</a:t>
                      </a:r>
                      <a:endParaRPr sz="900">
                        <a:highlight>
                          <a:schemeClr val="lt1"/>
                        </a:highlight>
                      </a:endParaRPr>
                    </a:p>
                  </a:txBody>
                  <a:tcPr marL="91425" marR="91425" marT="91425" marB="91425"/>
                </a:tc>
                <a:tc>
                  <a:txBody>
                    <a:bodyPr/>
                    <a:lstStyle/>
                    <a:p>
                      <a:pPr marL="0" lvl="0" indent="0" algn="l" rtl="0">
                        <a:spcBef>
                          <a:spcPts val="0"/>
                        </a:spcBef>
                        <a:spcAft>
                          <a:spcPts val="0"/>
                        </a:spcAft>
                        <a:buNone/>
                      </a:pPr>
                      <a:r>
                        <a:rPr lang="en" sz="900"/>
                        <a:t>#20</a:t>
                      </a:r>
                      <a:endParaRPr sz="900"/>
                    </a:p>
                  </a:txBody>
                  <a:tcPr marL="91425" marR="91425" marT="91425" marB="91425"/>
                </a:tc>
                <a:tc>
                  <a:txBody>
                    <a:bodyPr/>
                    <a:lstStyle/>
                    <a:p>
                      <a:pPr marL="0" lvl="0" indent="0" algn="l" rtl="0">
                        <a:spcBef>
                          <a:spcPts val="0"/>
                        </a:spcBef>
                        <a:spcAft>
                          <a:spcPts val="0"/>
                        </a:spcAft>
                        <a:buNone/>
                      </a:pPr>
                      <a:r>
                        <a:rPr lang="en" sz="900" b="1">
                          <a:solidFill>
                            <a:schemeClr val="dk1"/>
                          </a:solidFill>
                        </a:rPr>
                        <a:t>57 women</a:t>
                      </a:r>
                      <a:endParaRPr sz="900" b="1">
                        <a:solidFill>
                          <a:schemeClr val="dk1"/>
                        </a:solidFill>
                      </a:endParaRPr>
                    </a:p>
                    <a:p>
                      <a:pPr marL="0" lvl="0" indent="0" algn="l" rtl="0">
                        <a:spcBef>
                          <a:spcPts val="0"/>
                        </a:spcBef>
                        <a:spcAft>
                          <a:spcPts val="0"/>
                        </a:spcAft>
                        <a:buNone/>
                      </a:pPr>
                      <a:r>
                        <a:rPr lang="en" sz="900" b="1">
                          <a:solidFill>
                            <a:schemeClr val="dk1"/>
                          </a:solidFill>
                        </a:rPr>
                        <a:t>37% people of color</a:t>
                      </a:r>
                      <a:endParaRPr sz="900" b="1">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No. 6, Top Companies for LGBTQ</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Companies for Talent Acquisition for Women of Color</a:t>
                      </a:r>
                      <a:endParaRPr sz="900">
                        <a:solidFill>
                          <a:schemeClr val="dk1"/>
                        </a:solidFill>
                      </a:endParaRPr>
                    </a:p>
                    <a:p>
                      <a:pPr marL="0" lvl="0" indent="0" algn="l" rtl="0">
                        <a:spcBef>
                          <a:spcPts val="0"/>
                        </a:spcBef>
                        <a:spcAft>
                          <a:spcPts val="0"/>
                        </a:spcAft>
                        <a:buClr>
                          <a:schemeClr val="dk1"/>
                        </a:buClr>
                        <a:buSzPts val="1100"/>
                        <a:buFont typeface="Arial"/>
                        <a:buNone/>
                      </a:pPr>
                      <a:r>
                        <a:rPr lang="en" sz="900" b="1">
                          <a:solidFill>
                            <a:schemeClr val="dk1"/>
                          </a:solidFill>
                        </a:rPr>
                        <a:t>No. 14, Top Companies for Veterans</a:t>
                      </a:r>
                      <a:endParaRPr sz="900" b="1">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Clr>
                          <a:schemeClr val="dk1"/>
                        </a:buClr>
                        <a:buSzPts val="1100"/>
                        <a:buFont typeface="Arial"/>
                        <a:buNone/>
                      </a:pPr>
                      <a:endParaRPr sz="900"/>
                    </a:p>
                  </a:txBody>
                  <a:tcPr marL="91425" marR="91425" marT="91425" marB="91425"/>
                </a:tc>
                <a:tc>
                  <a:txBody>
                    <a:bodyPr/>
                    <a:lstStyle/>
                    <a:p>
                      <a:pPr marL="0" lvl="0" indent="0" algn="l" rtl="0">
                        <a:spcBef>
                          <a:spcPts val="0"/>
                        </a:spcBef>
                        <a:spcAft>
                          <a:spcPts val="0"/>
                        </a:spcAft>
                        <a:buNone/>
                      </a:pPr>
                      <a:r>
                        <a:rPr lang="en" sz="900" u="sng"/>
                        <a:t>Women</a:t>
                      </a:r>
                      <a:endParaRPr sz="900" u="sng"/>
                    </a:p>
                    <a:p>
                      <a:pPr marL="0" lvl="0" indent="0" algn="l" rtl="0">
                        <a:spcBef>
                          <a:spcPts val="0"/>
                        </a:spcBef>
                        <a:spcAft>
                          <a:spcPts val="0"/>
                        </a:spcAft>
                        <a:buNone/>
                      </a:pPr>
                      <a:r>
                        <a:rPr lang="en" sz="900"/>
                        <a:t>24 percent Board Members</a:t>
                      </a:r>
                      <a:endParaRPr sz="900"/>
                    </a:p>
                    <a:p>
                      <a:pPr marL="0" lvl="0" indent="0" algn="l" rtl="0">
                        <a:spcBef>
                          <a:spcPts val="0"/>
                        </a:spcBef>
                        <a:spcAft>
                          <a:spcPts val="0"/>
                        </a:spcAft>
                        <a:buNone/>
                      </a:pPr>
                      <a:r>
                        <a:rPr lang="en" sz="900"/>
                        <a:t>28 % corporate officers</a:t>
                      </a:r>
                      <a:endParaRPr sz="900"/>
                    </a:p>
                    <a:p>
                      <a:pPr marL="0" lvl="0" indent="0" algn="l" rtl="0">
                        <a:spcBef>
                          <a:spcPts val="0"/>
                        </a:spcBef>
                        <a:spcAft>
                          <a:spcPts val="0"/>
                        </a:spcAft>
                        <a:buNone/>
                      </a:pPr>
                      <a:r>
                        <a:rPr lang="en" sz="900" b="1"/>
                        <a:t>43 % in management </a:t>
                      </a:r>
                      <a:endParaRPr sz="900" b="1"/>
                    </a:p>
                    <a:p>
                      <a:pPr marL="0" lvl="0" indent="0" algn="l" rtl="0">
                        <a:spcBef>
                          <a:spcPts val="0"/>
                        </a:spcBef>
                        <a:spcAft>
                          <a:spcPts val="0"/>
                        </a:spcAft>
                        <a:buNone/>
                      </a:pPr>
                      <a:r>
                        <a:rPr lang="en" sz="900" u="sng"/>
                        <a:t>Black</a:t>
                      </a:r>
                      <a:endParaRPr sz="900" u="sng"/>
                    </a:p>
                    <a:p>
                      <a:pPr marL="0" lvl="0" indent="0" algn="l" rtl="0">
                        <a:spcBef>
                          <a:spcPts val="0"/>
                        </a:spcBef>
                        <a:spcAft>
                          <a:spcPts val="0"/>
                        </a:spcAft>
                        <a:buClr>
                          <a:schemeClr val="dk1"/>
                        </a:buClr>
                        <a:buSzPts val="1100"/>
                        <a:buFont typeface="Arial"/>
                        <a:buNone/>
                      </a:pPr>
                      <a:r>
                        <a:rPr lang="en" sz="900" b="1">
                          <a:solidFill>
                            <a:schemeClr val="dk1"/>
                          </a:solidFill>
                        </a:rPr>
                        <a:t>No. 10, Top Companies for Black Executives</a:t>
                      </a:r>
                      <a:endParaRPr sz="900" b="1"/>
                    </a:p>
                    <a:p>
                      <a:pPr marL="0" lvl="0" indent="0" algn="l" rtl="0">
                        <a:spcBef>
                          <a:spcPts val="0"/>
                        </a:spcBef>
                        <a:spcAft>
                          <a:spcPts val="0"/>
                        </a:spcAft>
                        <a:buNone/>
                      </a:pPr>
                      <a:r>
                        <a:rPr lang="en" sz="900"/>
                        <a:t>12% of the company’s managers and 7% of its officers are Black.</a:t>
                      </a:r>
                      <a:endParaRPr sz="900"/>
                    </a:p>
                    <a:p>
                      <a:pPr marL="0" lvl="0" indent="0" algn="l" rtl="0">
                        <a:spcBef>
                          <a:spcPts val="0"/>
                        </a:spcBef>
                        <a:spcAft>
                          <a:spcPts val="0"/>
                        </a:spcAft>
                        <a:buNone/>
                      </a:pPr>
                      <a:r>
                        <a:rPr lang="en" sz="900" u="sng"/>
                        <a:t>Asian</a:t>
                      </a:r>
                      <a:endParaRPr sz="900" u="sng"/>
                    </a:p>
                    <a:p>
                      <a:pPr marL="0" lvl="0" indent="0" algn="l" rtl="0">
                        <a:spcBef>
                          <a:spcPts val="0"/>
                        </a:spcBef>
                        <a:spcAft>
                          <a:spcPts val="0"/>
                        </a:spcAft>
                        <a:buClr>
                          <a:schemeClr val="dk1"/>
                        </a:buClr>
                        <a:buSzPts val="1100"/>
                        <a:buFont typeface="Arial"/>
                        <a:buNone/>
                      </a:pPr>
                      <a:r>
                        <a:rPr lang="en" sz="900">
                          <a:solidFill>
                            <a:schemeClr val="dk1"/>
                          </a:solidFill>
                        </a:rPr>
                        <a:t>No. 13, Top Companies for Asian American Executives</a:t>
                      </a:r>
                      <a:endParaRPr sz="900"/>
                    </a:p>
                  </a:txBody>
                  <a:tcPr marL="91425" marR="91425" marT="91425" marB="91425"/>
                </a:tc>
                <a:tc>
                  <a:txBody>
                    <a:bodyPr/>
                    <a:lstStyle/>
                    <a:p>
                      <a:pPr marL="0" lvl="0" indent="0" algn="l" rtl="0">
                        <a:spcBef>
                          <a:spcPts val="0"/>
                        </a:spcBef>
                        <a:spcAft>
                          <a:spcPts val="0"/>
                        </a:spcAft>
                        <a:buNone/>
                      </a:pPr>
                      <a:r>
                        <a:rPr lang="en" sz="900"/>
                        <a:t>By 2026,</a:t>
                      </a:r>
                      <a:r>
                        <a:rPr lang="en" sz="900" b="1"/>
                        <a:t> </a:t>
                      </a:r>
                      <a:r>
                        <a:rPr lang="en" sz="900"/>
                        <a:t>contribute $100  million to boost diversity</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Invest in more diverse and minority suppliers</a:t>
                      </a:r>
                      <a:endParaRPr sz="900"/>
                    </a:p>
                  </a:txBody>
                  <a:tcPr marL="91425" marR="91425" marT="91425" marB="91425"/>
                </a:tc>
                <a:extLst>
                  <a:ext uri="{0D108BD9-81ED-4DB2-BD59-A6C34878D82A}">
                    <a16:rowId xmlns:a16="http://schemas.microsoft.com/office/drawing/2014/main" val="10002"/>
                  </a:ext>
                </a:extLst>
              </a:tr>
              <a:tr h="1234700">
                <a:tc>
                  <a:txBody>
                    <a:bodyPr/>
                    <a:lstStyle/>
                    <a:p>
                      <a:pPr marL="0" lvl="0" indent="0" algn="l" rtl="0">
                        <a:spcBef>
                          <a:spcPts val="0"/>
                        </a:spcBef>
                        <a:spcAft>
                          <a:spcPts val="0"/>
                        </a:spcAft>
                        <a:buNone/>
                      </a:pPr>
                      <a:r>
                        <a:rPr lang="en" sz="1100" b="1">
                          <a:solidFill>
                            <a:schemeClr val="dk1"/>
                          </a:solidFill>
                        </a:rPr>
                        <a:t>Netflix</a:t>
                      </a:r>
                      <a:endParaRPr sz="1100" b="1">
                        <a:solidFill>
                          <a:schemeClr val="dk1"/>
                        </a:solidFill>
                      </a:endParaRPr>
                    </a:p>
                    <a:p>
                      <a:pPr marL="0" lvl="0" indent="0" algn="l" rtl="0">
                        <a:spcBef>
                          <a:spcPts val="0"/>
                        </a:spcBef>
                        <a:spcAft>
                          <a:spcPts val="0"/>
                        </a:spcAft>
                        <a:buNone/>
                      </a:pPr>
                      <a:r>
                        <a:rPr lang="en" sz="900" b="1">
                          <a:solidFill>
                            <a:schemeClr val="dk1"/>
                          </a:solidFill>
                        </a:rPr>
                        <a:t>Advertising &amp; Marketing</a:t>
                      </a:r>
                      <a:endParaRPr sz="900" b="1">
                        <a:solidFill>
                          <a:schemeClr val="dk1"/>
                        </a:solidFill>
                      </a:endParaRPr>
                    </a:p>
                  </a:txBody>
                  <a:tcPr marL="91425" marR="91425" marT="91425" marB="91425"/>
                </a:tc>
                <a:tc>
                  <a:txBody>
                    <a:bodyPr/>
                    <a:lstStyle/>
                    <a:p>
                      <a:pPr marL="0" lvl="0" indent="0" algn="l" rtl="0">
                        <a:spcBef>
                          <a:spcPts val="0"/>
                        </a:spcBef>
                        <a:spcAft>
                          <a:spcPts val="0"/>
                        </a:spcAft>
                        <a:buNone/>
                      </a:pPr>
                      <a:r>
                        <a:rPr lang="en" sz="900"/>
                        <a:t>9,400</a:t>
                      </a:r>
                      <a:endParaRPr sz="900"/>
                    </a:p>
                  </a:txBody>
                  <a:tcPr marL="91425" marR="91425" marT="91425" marB="91425"/>
                </a:tc>
                <a:tc>
                  <a:txBody>
                    <a:bodyPr/>
                    <a:lstStyle/>
                    <a:p>
                      <a:pPr marL="0" lvl="0" indent="0" algn="l" rtl="0">
                        <a:spcBef>
                          <a:spcPts val="0"/>
                        </a:spcBef>
                        <a:spcAft>
                          <a:spcPts val="0"/>
                        </a:spcAft>
                        <a:buNone/>
                      </a:pPr>
                      <a:r>
                        <a:rPr lang="en" sz="900"/>
                        <a:t>#27</a:t>
                      </a:r>
                      <a:endParaRPr sz="900"/>
                    </a:p>
                  </a:txBody>
                  <a:tcPr marL="91425" marR="91425" marT="91425" marB="91425"/>
                </a:tc>
                <a:tc>
                  <a:txBody>
                    <a:bodyPr/>
                    <a:lstStyle/>
                    <a:p>
                      <a:pPr marL="0" lvl="0" indent="0" algn="l" rtl="0">
                        <a:spcBef>
                          <a:spcPts val="0"/>
                        </a:spcBef>
                        <a:spcAft>
                          <a:spcPts val="0"/>
                        </a:spcAft>
                        <a:buNone/>
                      </a:pPr>
                      <a:r>
                        <a:rPr lang="en" sz="900" b="1"/>
                        <a:t>Women  47.9% </a:t>
                      </a:r>
                      <a:endParaRPr sz="900" b="1"/>
                    </a:p>
                    <a:p>
                      <a:pPr marL="0" lvl="0" indent="0" algn="l" rtl="0">
                        <a:spcBef>
                          <a:spcPts val="0"/>
                        </a:spcBef>
                        <a:spcAft>
                          <a:spcPts val="0"/>
                        </a:spcAft>
                        <a:buNone/>
                      </a:pPr>
                      <a:r>
                        <a:rPr lang="en" sz="900" b="1"/>
                        <a:t>Men 43.8%</a:t>
                      </a:r>
                      <a:endParaRPr sz="900" b="1"/>
                    </a:p>
                    <a:p>
                      <a:pPr marL="0" lvl="0" indent="0" algn="l" rtl="0">
                        <a:spcBef>
                          <a:spcPts val="0"/>
                        </a:spcBef>
                        <a:spcAft>
                          <a:spcPts val="0"/>
                        </a:spcAft>
                        <a:buNone/>
                      </a:pPr>
                      <a:r>
                        <a:rPr lang="en" sz="900"/>
                        <a:t>Black 10.4%, </a:t>
                      </a:r>
                      <a:endParaRPr sz="900"/>
                    </a:p>
                    <a:p>
                      <a:pPr marL="0" lvl="0" indent="0" algn="l" rtl="0">
                        <a:spcBef>
                          <a:spcPts val="0"/>
                        </a:spcBef>
                        <a:spcAft>
                          <a:spcPts val="0"/>
                        </a:spcAft>
                        <a:buNone/>
                      </a:pPr>
                      <a:r>
                        <a:rPr lang="en" sz="900"/>
                        <a:t>Hispanic 8.5%</a:t>
                      </a:r>
                      <a:endParaRPr sz="900"/>
                    </a:p>
                    <a:p>
                      <a:pPr marL="0" lvl="0" indent="0" algn="l" rtl="0">
                        <a:spcBef>
                          <a:spcPts val="0"/>
                        </a:spcBef>
                        <a:spcAft>
                          <a:spcPts val="0"/>
                        </a:spcAft>
                        <a:buNone/>
                      </a:pPr>
                      <a:r>
                        <a:rPr lang="en" sz="900"/>
                        <a:t>Asian 23.8%,</a:t>
                      </a:r>
                      <a:endParaRPr sz="900"/>
                    </a:p>
                    <a:p>
                      <a:pPr marL="0" lvl="0" indent="0" algn="l" rtl="0">
                        <a:spcBef>
                          <a:spcPts val="0"/>
                        </a:spcBef>
                        <a:spcAft>
                          <a:spcPts val="0"/>
                        </a:spcAft>
                        <a:buNone/>
                      </a:pPr>
                      <a:r>
                        <a:rPr lang="en" sz="900"/>
                        <a:t>White 42.9%</a:t>
                      </a:r>
                      <a:endParaRPr sz="900"/>
                    </a:p>
                    <a:p>
                      <a:pPr marL="0" lvl="0" indent="0" algn="l" rtl="0">
                        <a:spcBef>
                          <a:spcPts val="0"/>
                        </a:spcBef>
                        <a:spcAft>
                          <a:spcPts val="0"/>
                        </a:spcAft>
                        <a:buNone/>
                      </a:pPr>
                      <a:endParaRPr sz="900"/>
                    </a:p>
                  </a:txBody>
                  <a:tcPr marL="91425" marR="91425" marT="91425" marB="91425"/>
                </a:tc>
                <a:tc>
                  <a:txBody>
                    <a:bodyPr/>
                    <a:lstStyle/>
                    <a:p>
                      <a:pPr marL="0" lvl="0" indent="0" algn="l" rtl="0">
                        <a:spcBef>
                          <a:spcPts val="0"/>
                        </a:spcBef>
                        <a:spcAft>
                          <a:spcPts val="0"/>
                        </a:spcAft>
                        <a:buNone/>
                      </a:pPr>
                      <a:r>
                        <a:rPr lang="en" sz="900" b="1"/>
                        <a:t>Women: 47.4%, </a:t>
                      </a:r>
                      <a:endParaRPr sz="900" b="1"/>
                    </a:p>
                    <a:p>
                      <a:pPr marL="0" lvl="0" indent="0" algn="l" rtl="0">
                        <a:spcBef>
                          <a:spcPts val="0"/>
                        </a:spcBef>
                        <a:spcAft>
                          <a:spcPts val="0"/>
                        </a:spcAft>
                        <a:buNone/>
                      </a:pPr>
                      <a:r>
                        <a:rPr lang="en" sz="900" b="1"/>
                        <a:t>Men 45.2%</a:t>
                      </a:r>
                      <a:endParaRPr sz="900" b="1"/>
                    </a:p>
                    <a:p>
                      <a:pPr marL="0" lvl="0" indent="0" algn="l" rtl="0">
                        <a:spcBef>
                          <a:spcPts val="0"/>
                        </a:spcBef>
                        <a:spcAft>
                          <a:spcPts val="0"/>
                        </a:spcAft>
                        <a:buNone/>
                      </a:pPr>
                      <a:r>
                        <a:rPr lang="en" sz="900"/>
                        <a:t>Two or More</a:t>
                      </a:r>
                      <a:endParaRPr sz="900"/>
                    </a:p>
                    <a:p>
                      <a:pPr marL="0" lvl="0" indent="0" algn="l" rtl="0">
                        <a:spcBef>
                          <a:spcPts val="0"/>
                        </a:spcBef>
                        <a:spcAft>
                          <a:spcPts val="0"/>
                        </a:spcAft>
                        <a:buNone/>
                      </a:pPr>
                      <a:r>
                        <a:rPr lang="en" sz="900"/>
                        <a:t>Races 4.9%</a:t>
                      </a:r>
                      <a:endParaRPr sz="900"/>
                    </a:p>
                    <a:p>
                      <a:pPr marL="0" lvl="0" indent="0" algn="l" rtl="0">
                        <a:spcBef>
                          <a:spcPts val="0"/>
                        </a:spcBef>
                        <a:spcAft>
                          <a:spcPts val="0"/>
                        </a:spcAft>
                        <a:buNone/>
                      </a:pPr>
                      <a:r>
                        <a:rPr lang="en" sz="900"/>
                        <a:t> Black 13.3%, Hispanic </a:t>
                      </a:r>
                      <a:endParaRPr sz="900"/>
                    </a:p>
                    <a:p>
                      <a:pPr marL="0" lvl="0" indent="0" algn="l" rtl="0">
                        <a:spcBef>
                          <a:spcPts val="0"/>
                        </a:spcBef>
                        <a:spcAft>
                          <a:spcPts val="0"/>
                        </a:spcAft>
                        <a:buNone/>
                      </a:pPr>
                      <a:r>
                        <a:rPr lang="en" sz="900"/>
                        <a:t>4.9% </a:t>
                      </a:r>
                      <a:endParaRPr sz="900"/>
                    </a:p>
                    <a:p>
                      <a:pPr marL="0" lvl="0" indent="0" algn="l" rtl="0">
                        <a:spcBef>
                          <a:spcPts val="0"/>
                        </a:spcBef>
                        <a:spcAft>
                          <a:spcPts val="0"/>
                        </a:spcAft>
                        <a:buNone/>
                      </a:pPr>
                      <a:r>
                        <a:rPr lang="en" sz="900"/>
                        <a:t>Asian 16.3%</a:t>
                      </a:r>
                      <a:endParaRPr sz="900"/>
                    </a:p>
                    <a:p>
                      <a:pPr marL="0" lvl="0" indent="0" algn="l" rtl="0">
                        <a:spcBef>
                          <a:spcPts val="0"/>
                        </a:spcBef>
                        <a:spcAft>
                          <a:spcPts val="0"/>
                        </a:spcAft>
                        <a:buNone/>
                      </a:pPr>
                      <a:r>
                        <a:rPr lang="en" sz="900"/>
                        <a:t>White 54.4%</a:t>
                      </a:r>
                      <a:endParaRPr sz="900"/>
                    </a:p>
                  </a:txBody>
                  <a:tcPr marL="91425" marR="91425" marT="91425" marB="91425"/>
                </a:tc>
                <a:tc>
                  <a:txBody>
                    <a:bodyPr/>
                    <a:lstStyle/>
                    <a:p>
                      <a:pPr marL="0" lvl="0" indent="0" algn="l" rtl="0">
                        <a:spcBef>
                          <a:spcPts val="0"/>
                        </a:spcBef>
                        <a:spcAft>
                          <a:spcPts val="0"/>
                        </a:spcAft>
                        <a:buNone/>
                      </a:pPr>
                      <a:r>
                        <a:rPr lang="en" sz="900"/>
                        <a:t>15 ERGs serving Latinx, veteran, Black, and disability communities</a:t>
                      </a:r>
                      <a:endParaRPr sz="9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body" idx="1"/>
          </p:nvPr>
        </p:nvSpPr>
        <p:spPr>
          <a:xfrm>
            <a:off x="311700" y="5249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5000"/>
          </a:p>
          <a:p>
            <a:pPr marL="1828800" lvl="0" indent="457200" algn="l" rtl="0">
              <a:spcBef>
                <a:spcPts val="1200"/>
              </a:spcBef>
              <a:spcAft>
                <a:spcPts val="1200"/>
              </a:spcAft>
              <a:buNone/>
            </a:pPr>
            <a:r>
              <a:rPr lang="en" sz="5000">
                <a:solidFill>
                  <a:schemeClr val="lt2"/>
                </a:solidFill>
              </a:rPr>
              <a:t>SOLUTIONS</a:t>
            </a:r>
            <a:endParaRPr sz="50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Settings, Utility, and Functionality</a:t>
            </a:r>
            <a:endParaRPr/>
          </a:p>
        </p:txBody>
      </p:sp>
      <p:sp>
        <p:nvSpPr>
          <p:cNvPr id="165" name="Google Shape;165;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u="sng"/>
              <a:t>Setting</a:t>
            </a:r>
            <a:r>
              <a:rPr lang="en"/>
              <a:t>: Professional Hiring Platforms</a:t>
            </a:r>
            <a:endParaRPr/>
          </a:p>
          <a:p>
            <a:pPr marL="0" lvl="0" indent="0" algn="l" rtl="0">
              <a:spcBef>
                <a:spcPts val="1200"/>
              </a:spcBef>
              <a:spcAft>
                <a:spcPts val="0"/>
              </a:spcAft>
              <a:buNone/>
            </a:pPr>
            <a:r>
              <a:rPr lang="en" u="sng"/>
              <a:t>Item:</a:t>
            </a:r>
            <a:r>
              <a:rPr lang="en"/>
              <a:t> Amazon’s AI Recruiting &amp; Resume Tool</a:t>
            </a:r>
            <a:endParaRPr/>
          </a:p>
          <a:p>
            <a:pPr marL="0" lvl="0" indent="0" algn="l" rtl="0">
              <a:spcBef>
                <a:spcPts val="1200"/>
              </a:spcBef>
              <a:spcAft>
                <a:spcPts val="0"/>
              </a:spcAft>
              <a:buNone/>
            </a:pPr>
            <a:r>
              <a:rPr lang="en" u="sng">
                <a:highlight>
                  <a:schemeClr val="accent1"/>
                </a:highlight>
              </a:rPr>
              <a:t>Functions and Utilities </a:t>
            </a:r>
            <a:r>
              <a:rPr lang="en" b="1" u="sng">
                <a:highlight>
                  <a:schemeClr val="accent1"/>
                </a:highlight>
              </a:rPr>
              <a:t>“Solutions”</a:t>
            </a:r>
            <a:r>
              <a:rPr lang="en" u="sng">
                <a:highlight>
                  <a:schemeClr val="accent1"/>
                </a:highlight>
              </a:rPr>
              <a:t>:</a:t>
            </a:r>
            <a:endParaRPr u="sng">
              <a:highlight>
                <a:schemeClr val="accent1"/>
              </a:highlight>
            </a:endParaRPr>
          </a:p>
          <a:p>
            <a:pPr marL="457200" lvl="0" indent="-342900" algn="l" rtl="0">
              <a:spcBef>
                <a:spcPts val="1200"/>
              </a:spcBef>
              <a:spcAft>
                <a:spcPts val="0"/>
              </a:spcAft>
              <a:buSzPts val="1800"/>
              <a:buChar char="●"/>
            </a:pPr>
            <a:r>
              <a:rPr lang="en"/>
              <a:t>Phase I: A balanced datasets with diverse candidates </a:t>
            </a:r>
            <a:endParaRPr/>
          </a:p>
          <a:p>
            <a:pPr marL="457200" lvl="0" indent="-342900" algn="l" rtl="0">
              <a:spcBef>
                <a:spcPts val="0"/>
              </a:spcBef>
              <a:spcAft>
                <a:spcPts val="0"/>
              </a:spcAft>
              <a:buSzPts val="1800"/>
              <a:buChar char="●"/>
            </a:pPr>
            <a:r>
              <a:rPr lang="en"/>
              <a:t>Phase II: Quickly analyse resume and minimum unconscious bias (Masked Recruiting)</a:t>
            </a:r>
            <a:endParaRPr/>
          </a:p>
          <a:p>
            <a:pPr marL="457200" lvl="0" indent="-342900" algn="l" rtl="0">
              <a:spcBef>
                <a:spcPts val="0"/>
              </a:spcBef>
              <a:spcAft>
                <a:spcPts val="0"/>
              </a:spcAft>
              <a:buSzPts val="1800"/>
              <a:buChar char="●"/>
            </a:pPr>
            <a:r>
              <a:rPr lang="en"/>
              <a:t>Phase III: Develop a point based system and rank DEI values and other important metrics</a:t>
            </a:r>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Phase 1: Sourcing Methods: Diverse Pool of Applicants</a:t>
            </a:r>
            <a:endParaRPr sz="2500"/>
          </a:p>
        </p:txBody>
      </p:sp>
      <p:sp>
        <p:nvSpPr>
          <p:cNvPr id="171" name="Google Shape;171;p31"/>
          <p:cNvSpPr txBox="1">
            <a:spLocks noGrp="1"/>
          </p:cNvSpPr>
          <p:nvPr>
            <p:ph type="body" idx="1"/>
          </p:nvPr>
        </p:nvSpPr>
        <p:spPr>
          <a:xfrm>
            <a:off x="311700" y="1171600"/>
            <a:ext cx="77919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Popular networking/job boards</a:t>
            </a:r>
            <a:endParaRPr/>
          </a:p>
          <a:p>
            <a:pPr marL="457200" lvl="0" indent="-342900" algn="l" rtl="0">
              <a:spcBef>
                <a:spcPts val="0"/>
              </a:spcBef>
              <a:spcAft>
                <a:spcPts val="0"/>
              </a:spcAft>
              <a:buSzPts val="1800"/>
              <a:buChar char="●"/>
            </a:pPr>
            <a:r>
              <a:rPr lang="en"/>
              <a:t>Referrals</a:t>
            </a:r>
            <a:endParaRPr/>
          </a:p>
          <a:p>
            <a:pPr marL="457200" lvl="0" indent="-342900" algn="l" rtl="0">
              <a:spcBef>
                <a:spcPts val="0"/>
              </a:spcBef>
              <a:spcAft>
                <a:spcPts val="0"/>
              </a:spcAft>
              <a:buSzPts val="1800"/>
              <a:buChar char="●"/>
            </a:pPr>
            <a:r>
              <a:rPr lang="en"/>
              <a:t>Campuses/meetups/conferences</a:t>
            </a:r>
            <a:endParaRPr/>
          </a:p>
          <a:p>
            <a:pPr marL="457200" lvl="0" indent="-342900" algn="l" rtl="0">
              <a:spcBef>
                <a:spcPts val="0"/>
              </a:spcBef>
              <a:spcAft>
                <a:spcPts val="0"/>
              </a:spcAft>
              <a:buSzPts val="1800"/>
              <a:buChar char="●"/>
            </a:pPr>
            <a:r>
              <a:rPr lang="en"/>
              <a:t>Revisit previous applicants</a:t>
            </a:r>
            <a:endParaRPr/>
          </a:p>
          <a:p>
            <a:pPr marL="457200" lvl="0" indent="-342900" algn="l" rtl="0">
              <a:spcBef>
                <a:spcPts val="0"/>
              </a:spcBef>
              <a:spcAft>
                <a:spcPts val="0"/>
              </a:spcAft>
              <a:buSzPts val="1800"/>
              <a:buChar char="●"/>
            </a:pPr>
            <a:r>
              <a:rPr lang="en"/>
              <a:t>Track all level of interaction </a:t>
            </a:r>
            <a:endParaRPr/>
          </a:p>
          <a:p>
            <a:pPr marL="457200" lvl="0" indent="-342900" algn="l" rtl="0">
              <a:spcBef>
                <a:spcPts val="0"/>
              </a:spcBef>
              <a:spcAft>
                <a:spcPts val="0"/>
              </a:spcAft>
              <a:buSzPts val="1800"/>
              <a:buChar char="●"/>
            </a:pPr>
            <a:r>
              <a:rPr lang="en"/>
              <a:t>Partnerships: University of Maryland, University of California, Boston University, John Hopkins, Howard University, Virginia Tech, Columbia University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Inspiration</a:t>
            </a:r>
            <a:endParaRPr/>
          </a:p>
        </p:txBody>
      </p:sp>
      <p:pic>
        <p:nvPicPr>
          <p:cNvPr id="67" name="Google Shape;67;p14"/>
          <p:cNvPicPr preferRelativeResize="0"/>
          <p:nvPr/>
        </p:nvPicPr>
        <p:blipFill>
          <a:blip r:embed="rId3">
            <a:alphaModFix/>
          </a:blip>
          <a:stretch>
            <a:fillRect/>
          </a:stretch>
        </p:blipFill>
        <p:spPr>
          <a:xfrm>
            <a:off x="252075" y="1157300"/>
            <a:ext cx="4044175" cy="3263100"/>
          </a:xfrm>
          <a:prstGeom prst="rect">
            <a:avLst/>
          </a:prstGeom>
          <a:noFill/>
          <a:ln>
            <a:noFill/>
          </a:ln>
        </p:spPr>
      </p:pic>
      <p:pic>
        <p:nvPicPr>
          <p:cNvPr id="68" name="Google Shape;68;p14"/>
          <p:cNvPicPr preferRelativeResize="0"/>
          <p:nvPr/>
        </p:nvPicPr>
        <p:blipFill>
          <a:blip r:embed="rId4">
            <a:alphaModFix/>
          </a:blip>
          <a:stretch>
            <a:fillRect/>
          </a:stretch>
        </p:blipFill>
        <p:spPr>
          <a:xfrm>
            <a:off x="4345625" y="208750"/>
            <a:ext cx="4347525" cy="1855100"/>
          </a:xfrm>
          <a:prstGeom prst="rect">
            <a:avLst/>
          </a:prstGeom>
          <a:noFill/>
          <a:ln>
            <a:noFill/>
          </a:ln>
        </p:spPr>
      </p:pic>
      <p:pic>
        <p:nvPicPr>
          <p:cNvPr id="69" name="Google Shape;69;p14"/>
          <p:cNvPicPr preferRelativeResize="0"/>
          <p:nvPr/>
        </p:nvPicPr>
        <p:blipFill>
          <a:blip r:embed="rId5">
            <a:alphaModFix/>
          </a:blip>
          <a:stretch>
            <a:fillRect/>
          </a:stretch>
        </p:blipFill>
        <p:spPr>
          <a:xfrm>
            <a:off x="4448650" y="2216250"/>
            <a:ext cx="4542949" cy="21275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II: Resume Parsing- Masked Recruiting Process </a:t>
            </a:r>
            <a:endParaRPr/>
          </a:p>
        </p:txBody>
      </p:sp>
      <p:sp>
        <p:nvSpPr>
          <p:cNvPr id="177" name="Google Shape;177;p32"/>
          <p:cNvSpPr txBox="1"/>
          <p:nvPr/>
        </p:nvSpPr>
        <p:spPr>
          <a:xfrm>
            <a:off x="152400" y="1058225"/>
            <a:ext cx="524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ld Standard TT"/>
                <a:ea typeface="Old Standard TT"/>
                <a:cs typeface="Old Standard TT"/>
                <a:sym typeface="Old Standard TT"/>
              </a:rPr>
              <a:t>FRED JONES</a:t>
            </a:r>
            <a:endParaRPr b="1">
              <a:latin typeface="Old Standard TT"/>
              <a:ea typeface="Old Standard TT"/>
              <a:cs typeface="Old Standard TT"/>
              <a:sym typeface="Old Standard TT"/>
            </a:endParaRPr>
          </a:p>
          <a:p>
            <a:pPr marL="457200" lvl="0" indent="-317500" algn="l" rtl="0">
              <a:spcBef>
                <a:spcPts val="0"/>
              </a:spcBef>
              <a:spcAft>
                <a:spcPts val="0"/>
              </a:spcAft>
              <a:buSzPts val="1400"/>
              <a:buFont typeface="Old Standard TT"/>
              <a:buChar char="●"/>
            </a:pPr>
            <a:r>
              <a:rPr lang="en">
                <a:latin typeface="Old Standard TT"/>
                <a:ea typeface="Old Standard TT"/>
                <a:cs typeface="Old Standard TT"/>
                <a:sym typeface="Old Standard TT"/>
              </a:rPr>
              <a:t>Similarity Bias </a:t>
            </a:r>
            <a:endParaRPr>
              <a:latin typeface="Old Standard TT"/>
              <a:ea typeface="Old Standard TT"/>
              <a:cs typeface="Old Standard TT"/>
              <a:sym typeface="Old Standard TT"/>
            </a:endParaRPr>
          </a:p>
          <a:p>
            <a:pPr marL="457200" lvl="0" indent="-317500" algn="l" rtl="0">
              <a:spcBef>
                <a:spcPts val="0"/>
              </a:spcBef>
              <a:spcAft>
                <a:spcPts val="0"/>
              </a:spcAft>
              <a:buSzPts val="1400"/>
              <a:buFont typeface="Old Standard TT"/>
              <a:buChar char="●"/>
            </a:pPr>
            <a:r>
              <a:rPr lang="en">
                <a:latin typeface="Old Standard TT"/>
                <a:ea typeface="Old Standard TT"/>
                <a:cs typeface="Old Standard TT"/>
                <a:sym typeface="Old Standard TT"/>
              </a:rPr>
              <a:t>Western ideas of white activities</a:t>
            </a:r>
            <a:endParaRPr>
              <a:latin typeface="Old Standard TT"/>
              <a:ea typeface="Old Standard TT"/>
              <a:cs typeface="Old Standard TT"/>
              <a:sym typeface="Old Standard TT"/>
            </a:endParaRPr>
          </a:p>
          <a:p>
            <a:pPr marL="457200" lvl="0" indent="-317500" algn="l" rtl="0">
              <a:spcBef>
                <a:spcPts val="0"/>
              </a:spcBef>
              <a:spcAft>
                <a:spcPts val="0"/>
              </a:spcAft>
              <a:buSzPts val="1400"/>
              <a:buFont typeface="Old Standard TT"/>
              <a:buChar char="●"/>
            </a:pPr>
            <a:r>
              <a:rPr lang="en">
                <a:latin typeface="Old Standard TT"/>
                <a:ea typeface="Old Standard TT"/>
                <a:cs typeface="Old Standard TT"/>
                <a:sym typeface="Old Standard TT"/>
              </a:rPr>
              <a:t>Negative emphasis bias</a:t>
            </a:r>
            <a:endParaRPr>
              <a:latin typeface="Old Standard TT"/>
              <a:ea typeface="Old Standard TT"/>
              <a:cs typeface="Old Standard TT"/>
              <a:sym typeface="Old Standard TT"/>
            </a:endParaRPr>
          </a:p>
        </p:txBody>
      </p:sp>
      <p:pic>
        <p:nvPicPr>
          <p:cNvPr id="178" name="Google Shape;178;p32"/>
          <p:cNvPicPr preferRelativeResize="0"/>
          <p:nvPr/>
        </p:nvPicPr>
        <p:blipFill>
          <a:blip r:embed="rId3">
            <a:alphaModFix/>
          </a:blip>
          <a:stretch>
            <a:fillRect/>
          </a:stretch>
        </p:blipFill>
        <p:spPr>
          <a:xfrm>
            <a:off x="706925" y="1962125"/>
            <a:ext cx="2340925" cy="2871374"/>
          </a:xfrm>
          <a:prstGeom prst="rect">
            <a:avLst/>
          </a:prstGeom>
          <a:noFill/>
          <a:ln>
            <a:noFill/>
          </a:ln>
        </p:spPr>
      </p:pic>
      <p:pic>
        <p:nvPicPr>
          <p:cNvPr id="179" name="Google Shape;179;p32"/>
          <p:cNvPicPr preferRelativeResize="0"/>
          <p:nvPr/>
        </p:nvPicPr>
        <p:blipFill>
          <a:blip r:embed="rId4">
            <a:alphaModFix/>
          </a:blip>
          <a:stretch>
            <a:fillRect/>
          </a:stretch>
        </p:blipFill>
        <p:spPr>
          <a:xfrm>
            <a:off x="3151325" y="2032251"/>
            <a:ext cx="2492449" cy="2741825"/>
          </a:xfrm>
          <a:prstGeom prst="rect">
            <a:avLst/>
          </a:prstGeom>
          <a:noFill/>
          <a:ln>
            <a:noFill/>
          </a:ln>
        </p:spPr>
      </p:pic>
      <p:pic>
        <p:nvPicPr>
          <p:cNvPr id="180" name="Google Shape;180;p32"/>
          <p:cNvPicPr preferRelativeResize="0"/>
          <p:nvPr/>
        </p:nvPicPr>
        <p:blipFill rotWithShape="1">
          <a:blip r:embed="rId5">
            <a:alphaModFix/>
          </a:blip>
          <a:srcRect l="4140" t="-4569" r="-4140" b="4569"/>
          <a:stretch/>
        </p:blipFill>
        <p:spPr>
          <a:xfrm>
            <a:off x="5950125" y="1058225"/>
            <a:ext cx="1959537" cy="2173551"/>
          </a:xfrm>
          <a:prstGeom prst="rect">
            <a:avLst/>
          </a:prstGeom>
          <a:noFill/>
          <a:ln>
            <a:noFill/>
          </a:ln>
        </p:spPr>
      </p:pic>
      <p:pic>
        <p:nvPicPr>
          <p:cNvPr id="181" name="Google Shape;181;p32"/>
          <p:cNvPicPr preferRelativeResize="0"/>
          <p:nvPr/>
        </p:nvPicPr>
        <p:blipFill rotWithShape="1">
          <a:blip r:embed="rId6">
            <a:alphaModFix/>
          </a:blip>
          <a:srcRect b="6838"/>
          <a:stretch/>
        </p:blipFill>
        <p:spPr>
          <a:xfrm>
            <a:off x="6002763" y="3231775"/>
            <a:ext cx="1854250" cy="164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II: Resume Parsing - Point System  </a:t>
            </a:r>
            <a:endParaRPr/>
          </a:p>
        </p:txBody>
      </p:sp>
      <p:pic>
        <p:nvPicPr>
          <p:cNvPr id="187" name="Google Shape;187;p33"/>
          <p:cNvPicPr preferRelativeResize="0"/>
          <p:nvPr/>
        </p:nvPicPr>
        <p:blipFill>
          <a:blip r:embed="rId3">
            <a:alphaModFix/>
          </a:blip>
          <a:stretch>
            <a:fillRect/>
          </a:stretch>
        </p:blipFill>
        <p:spPr>
          <a:xfrm>
            <a:off x="500275" y="993725"/>
            <a:ext cx="3200430" cy="3780475"/>
          </a:xfrm>
          <a:prstGeom prst="rect">
            <a:avLst/>
          </a:prstGeom>
          <a:noFill/>
          <a:ln>
            <a:noFill/>
          </a:ln>
        </p:spPr>
      </p:pic>
      <p:pic>
        <p:nvPicPr>
          <p:cNvPr id="188" name="Google Shape;188;p33"/>
          <p:cNvPicPr preferRelativeResize="0"/>
          <p:nvPr/>
        </p:nvPicPr>
        <p:blipFill>
          <a:blip r:embed="rId4">
            <a:alphaModFix/>
          </a:blip>
          <a:stretch>
            <a:fillRect/>
          </a:stretch>
        </p:blipFill>
        <p:spPr>
          <a:xfrm>
            <a:off x="3700695" y="993725"/>
            <a:ext cx="3200430" cy="3780475"/>
          </a:xfrm>
          <a:prstGeom prst="rect">
            <a:avLst/>
          </a:prstGeom>
          <a:noFill/>
          <a:ln>
            <a:noFill/>
          </a:ln>
        </p:spPr>
      </p:pic>
      <p:pic>
        <p:nvPicPr>
          <p:cNvPr id="189" name="Google Shape;189;p33"/>
          <p:cNvPicPr preferRelativeResize="0"/>
          <p:nvPr/>
        </p:nvPicPr>
        <p:blipFill>
          <a:blip r:embed="rId5">
            <a:alphaModFix/>
          </a:blip>
          <a:stretch>
            <a:fillRect/>
          </a:stretch>
        </p:blipFill>
        <p:spPr>
          <a:xfrm>
            <a:off x="7053525" y="1210625"/>
            <a:ext cx="1938075" cy="2042366"/>
          </a:xfrm>
          <a:prstGeom prst="rect">
            <a:avLst/>
          </a:prstGeom>
          <a:noFill/>
          <a:ln>
            <a:noFill/>
          </a:ln>
        </p:spPr>
      </p:pic>
      <p:sp>
        <p:nvSpPr>
          <p:cNvPr id="190" name="Google Shape;190;p33"/>
          <p:cNvSpPr txBox="1"/>
          <p:nvPr/>
        </p:nvSpPr>
        <p:spPr>
          <a:xfrm>
            <a:off x="7111050" y="3612850"/>
            <a:ext cx="172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ld Standard TT"/>
                <a:ea typeface="Old Standard TT"/>
                <a:cs typeface="Old Standard TT"/>
                <a:sym typeface="Old Standard TT"/>
              </a:rPr>
              <a:t>FRED JONES </a:t>
            </a:r>
            <a:endParaRPr b="1">
              <a:latin typeface="Old Standard TT"/>
              <a:ea typeface="Old Standard TT"/>
              <a:cs typeface="Old Standard TT"/>
              <a:sym typeface="Old Standard TT"/>
            </a:endParaRPr>
          </a:p>
          <a:p>
            <a:pPr marL="0" lvl="0" indent="0" algn="l" rtl="0">
              <a:spcBef>
                <a:spcPts val="0"/>
              </a:spcBef>
              <a:spcAft>
                <a:spcPts val="0"/>
              </a:spcAft>
              <a:buNone/>
            </a:pPr>
            <a:r>
              <a:rPr lang="en" b="1">
                <a:latin typeface="Old Standard TT"/>
                <a:ea typeface="Old Standard TT"/>
                <a:cs typeface="Old Standard TT"/>
                <a:sym typeface="Old Standard TT"/>
              </a:rPr>
              <a:t>RESUME</a:t>
            </a:r>
            <a:endParaRPr b="1">
              <a:latin typeface="Old Standard TT"/>
              <a:ea typeface="Old Standard TT"/>
              <a:cs typeface="Old Standard TT"/>
              <a:sym typeface="Old Standard TT"/>
            </a:endParaRPr>
          </a:p>
          <a:p>
            <a:pPr marL="0" lvl="0" indent="0" algn="l" rtl="0">
              <a:spcBef>
                <a:spcPts val="0"/>
              </a:spcBef>
              <a:spcAft>
                <a:spcPts val="0"/>
              </a:spcAft>
              <a:buNone/>
            </a:pPr>
            <a:r>
              <a:rPr lang="en" b="1">
                <a:latin typeface="Old Standard TT"/>
                <a:ea typeface="Old Standard TT"/>
                <a:cs typeface="Old Standard TT"/>
                <a:sym typeface="Old Standard TT"/>
              </a:rPr>
              <a:t>45PTS</a:t>
            </a:r>
            <a:endParaRPr b="1">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1406813" y="83849"/>
            <a:ext cx="6330375" cy="473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III: Ranking Process</a:t>
            </a:r>
            <a:endParaRPr/>
          </a:p>
        </p:txBody>
      </p:sp>
      <p:sp>
        <p:nvSpPr>
          <p:cNvPr id="201" name="Google Shape;201;p35"/>
          <p:cNvSpPr txBox="1">
            <a:spLocks noGrp="1"/>
          </p:cNvSpPr>
          <p:nvPr>
            <p:ph type="body" idx="1"/>
          </p:nvPr>
        </p:nvSpPr>
        <p:spPr>
          <a:xfrm>
            <a:off x="311700" y="1171600"/>
            <a:ext cx="59535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Phase II, Part 1 : Ranks from resume ranking</a:t>
            </a:r>
            <a:endParaRPr/>
          </a:p>
          <a:p>
            <a:pPr marL="0" lvl="0" indent="0" algn="l" rtl="0">
              <a:spcBef>
                <a:spcPts val="1200"/>
              </a:spcBef>
              <a:spcAft>
                <a:spcPts val="0"/>
              </a:spcAft>
              <a:buNone/>
            </a:pPr>
            <a:r>
              <a:rPr lang="en"/>
              <a:t>Phase III, Part 1: Taking into account diversity</a:t>
            </a:r>
            <a:endParaRPr/>
          </a:p>
          <a:p>
            <a:pPr marL="0" lvl="0" indent="0" algn="l" rtl="0">
              <a:spcBef>
                <a:spcPts val="1200"/>
              </a:spcBef>
              <a:spcAft>
                <a:spcPts val="0"/>
              </a:spcAft>
              <a:buNone/>
            </a:pPr>
            <a:r>
              <a:rPr lang="en"/>
              <a:t>Phase III, Part 2 : Taking into account education</a:t>
            </a:r>
            <a:endParaRPr/>
          </a:p>
          <a:p>
            <a:pPr marL="0" lvl="0" indent="0" algn="l" rtl="0">
              <a:spcBef>
                <a:spcPts val="1200"/>
              </a:spcBef>
              <a:spcAft>
                <a:spcPts val="1200"/>
              </a:spcAft>
              <a:buNone/>
            </a:pPr>
            <a:r>
              <a:rPr lang="en"/>
              <a:t>Phase III, Part 3: Taking into account the number of interactions with Amazon</a:t>
            </a:r>
            <a:endParaRPr/>
          </a:p>
        </p:txBody>
      </p:sp>
      <p:pic>
        <p:nvPicPr>
          <p:cNvPr id="202" name="Google Shape;202;p35"/>
          <p:cNvPicPr preferRelativeResize="0"/>
          <p:nvPr/>
        </p:nvPicPr>
        <p:blipFill>
          <a:blip r:embed="rId3">
            <a:alphaModFix/>
          </a:blip>
          <a:stretch>
            <a:fillRect/>
          </a:stretch>
        </p:blipFill>
        <p:spPr>
          <a:xfrm>
            <a:off x="6484450" y="0"/>
            <a:ext cx="2167800" cy="5050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Fred Jones</a:t>
            </a:r>
            <a:endParaRPr b="1"/>
          </a:p>
        </p:txBody>
      </p:sp>
      <p:sp>
        <p:nvSpPr>
          <p:cNvPr id="208" name="Google Shape;208;p36"/>
          <p:cNvSpPr txBox="1">
            <a:spLocks noGrp="1"/>
          </p:cNvSpPr>
          <p:nvPr>
            <p:ph type="body" idx="1"/>
          </p:nvPr>
        </p:nvSpPr>
        <p:spPr>
          <a:xfrm>
            <a:off x="206025" y="11831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Phase II Resume Parsing = 45 points</a:t>
            </a:r>
            <a:endParaRPr/>
          </a:p>
          <a:p>
            <a:pPr marL="0" lvl="0" indent="0" algn="l" rtl="0">
              <a:spcBef>
                <a:spcPts val="1200"/>
              </a:spcBef>
              <a:spcAft>
                <a:spcPts val="0"/>
              </a:spcAft>
              <a:buNone/>
            </a:pPr>
            <a:r>
              <a:rPr lang="en"/>
              <a:t>Phase III Rating Points: 5 points</a:t>
            </a:r>
            <a:endParaRPr/>
          </a:p>
          <a:p>
            <a:pPr marL="0" lvl="0" indent="0" algn="l" rtl="0">
              <a:spcBef>
                <a:spcPts val="1200"/>
              </a:spcBef>
              <a:spcAft>
                <a:spcPts val="1200"/>
              </a:spcAft>
              <a:buNone/>
            </a:pPr>
            <a:r>
              <a:rPr lang="en"/>
              <a:t>Total Points = 50 points</a:t>
            </a:r>
            <a:endParaRPr/>
          </a:p>
        </p:txBody>
      </p:sp>
      <p:pic>
        <p:nvPicPr>
          <p:cNvPr id="209" name="Google Shape;209;p36"/>
          <p:cNvPicPr preferRelativeResize="0"/>
          <p:nvPr/>
        </p:nvPicPr>
        <p:blipFill rotWithShape="1">
          <a:blip r:embed="rId3">
            <a:alphaModFix/>
          </a:blip>
          <a:srcRect l="36775" t="-144624" r="4410" b="209627"/>
          <a:stretch/>
        </p:blipFill>
        <p:spPr>
          <a:xfrm>
            <a:off x="3733350" y="1796925"/>
            <a:ext cx="4935473" cy="248925"/>
          </a:xfrm>
          <a:prstGeom prst="rect">
            <a:avLst/>
          </a:prstGeom>
          <a:noFill/>
          <a:ln>
            <a:noFill/>
          </a:ln>
        </p:spPr>
      </p:pic>
      <p:pic>
        <p:nvPicPr>
          <p:cNvPr id="210" name="Google Shape;210;p36"/>
          <p:cNvPicPr preferRelativeResize="0"/>
          <p:nvPr/>
        </p:nvPicPr>
        <p:blipFill>
          <a:blip r:embed="rId3">
            <a:alphaModFix/>
          </a:blip>
          <a:stretch>
            <a:fillRect/>
          </a:stretch>
        </p:blipFill>
        <p:spPr>
          <a:xfrm>
            <a:off x="260550" y="3351950"/>
            <a:ext cx="8411549" cy="507400"/>
          </a:xfrm>
          <a:prstGeom prst="rect">
            <a:avLst/>
          </a:prstGeom>
          <a:noFill/>
          <a:ln>
            <a:noFill/>
          </a:ln>
        </p:spPr>
      </p:pic>
      <p:pic>
        <p:nvPicPr>
          <p:cNvPr id="211" name="Google Shape;211;p36"/>
          <p:cNvPicPr preferRelativeResize="0"/>
          <p:nvPr/>
        </p:nvPicPr>
        <p:blipFill>
          <a:blip r:embed="rId4">
            <a:alphaModFix/>
          </a:blip>
          <a:stretch>
            <a:fillRect/>
          </a:stretch>
        </p:blipFill>
        <p:spPr>
          <a:xfrm>
            <a:off x="5481600" y="445025"/>
            <a:ext cx="2620875" cy="276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Impact: How Our System Mitigates the Biases </a:t>
            </a:r>
            <a:endParaRPr/>
          </a:p>
        </p:txBody>
      </p:sp>
      <p:sp>
        <p:nvSpPr>
          <p:cNvPr id="217" name="Google Shape;217;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Similarity Bias: Hiding irrelevant information about a candidate like the sport they played or the club they were president of (Phase II).</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Halo Effect and Negative Emphasis Bias: Taking into consideration all relevant information on a resume instead of focusing on one particular aspect (Phase II).</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Illusory Correlation: Redacting demographic information and image from a resume helps remove any bias-inducing variables that recruiters might use for hiring decisions (Phase II).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Applications &amp; Recommended Policy Actions</a:t>
            </a:r>
            <a:endParaRPr/>
          </a:p>
        </p:txBody>
      </p:sp>
      <p:sp>
        <p:nvSpPr>
          <p:cNvPr id="223" name="Google Shape;223;p38"/>
          <p:cNvSpPr txBox="1"/>
          <p:nvPr/>
        </p:nvSpPr>
        <p:spPr>
          <a:xfrm>
            <a:off x="311700" y="1148975"/>
            <a:ext cx="80964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Old Standard TT"/>
                <a:ea typeface="Old Standard TT"/>
                <a:cs typeface="Old Standard TT"/>
                <a:sym typeface="Old Standard TT"/>
              </a:rPr>
              <a:t>Options with the degree of affirmative action utilized by the AI program:</a:t>
            </a:r>
            <a:endParaRPr sz="1900">
              <a:latin typeface="Old Standard TT"/>
              <a:ea typeface="Old Standard TT"/>
              <a:cs typeface="Old Standard TT"/>
              <a:sym typeface="Old Standard TT"/>
            </a:endParaRPr>
          </a:p>
          <a:p>
            <a:pPr marL="0" lvl="0" indent="0" algn="l" rtl="0">
              <a:spcBef>
                <a:spcPts val="0"/>
              </a:spcBef>
              <a:spcAft>
                <a:spcPts val="0"/>
              </a:spcAft>
              <a:buNone/>
            </a:pPr>
            <a:endParaRPr sz="1900">
              <a:solidFill>
                <a:schemeClr val="dk1"/>
              </a:solidFill>
              <a:latin typeface="Old Standard TT"/>
              <a:ea typeface="Old Standard TT"/>
              <a:cs typeface="Old Standard TT"/>
              <a:sym typeface="Old Standard TT"/>
            </a:endParaRPr>
          </a:p>
          <a:p>
            <a:pPr marL="457200" lvl="0" indent="-349250" algn="l" rtl="0">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Completely blind (solely relevant skills)</a:t>
            </a:r>
            <a:endParaRPr sz="1900">
              <a:solidFill>
                <a:schemeClr val="dk1"/>
              </a:solidFill>
              <a:latin typeface="Old Standard TT"/>
              <a:ea typeface="Old Standard TT"/>
              <a:cs typeface="Old Standard TT"/>
              <a:sym typeface="Old Standard TT"/>
            </a:endParaRPr>
          </a:p>
          <a:p>
            <a:pPr marL="457200" lvl="0" indent="-349250" algn="l" rtl="0">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Selective diversity factor prioritization </a:t>
            </a:r>
            <a:endParaRPr sz="1900">
              <a:solidFill>
                <a:schemeClr val="dk1"/>
              </a:solidFill>
              <a:latin typeface="Old Standard TT"/>
              <a:ea typeface="Old Standard TT"/>
              <a:cs typeface="Old Standard TT"/>
              <a:sym typeface="Old Standard TT"/>
            </a:endParaRPr>
          </a:p>
          <a:p>
            <a:pPr marL="457200" lvl="0" indent="-349250" algn="l" rtl="0">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Aggressive form of affirmative action</a:t>
            </a:r>
            <a:endParaRPr sz="1900">
              <a:solidFill>
                <a:schemeClr val="dk1"/>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 of Reducing Bias</a:t>
            </a:r>
            <a:endParaRPr/>
          </a:p>
        </p:txBody>
      </p:sp>
      <p:sp>
        <p:nvSpPr>
          <p:cNvPr id="229" name="Google Shape;229;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 sz="2400"/>
              <a:t>Positive Bias</a:t>
            </a:r>
            <a:endParaRPr sz="2400"/>
          </a:p>
          <a:p>
            <a:pPr marL="457200" lvl="0" indent="-381000" algn="l" rtl="0">
              <a:spcBef>
                <a:spcPts val="0"/>
              </a:spcBef>
              <a:spcAft>
                <a:spcPts val="0"/>
              </a:spcAft>
              <a:buSzPts val="2400"/>
              <a:buChar char="●"/>
            </a:pPr>
            <a:r>
              <a:rPr lang="en" sz="2400"/>
              <a:t>Lack of diverse dataset</a:t>
            </a:r>
            <a:endParaRPr sz="2400"/>
          </a:p>
          <a:p>
            <a:pPr marL="457200" lvl="0" indent="-381000" algn="l" rtl="0">
              <a:spcBef>
                <a:spcPts val="0"/>
              </a:spcBef>
              <a:spcAft>
                <a:spcPts val="0"/>
              </a:spcAft>
              <a:buSzPts val="2400"/>
              <a:buChar char="●"/>
            </a:pPr>
            <a:r>
              <a:rPr lang="en" sz="2400"/>
              <a:t>Changing work culture mindset</a:t>
            </a:r>
            <a:endParaRPr sz="2400"/>
          </a:p>
          <a:p>
            <a:pPr marL="914400" lvl="1" indent="-355600" algn="l" rtl="0">
              <a:spcBef>
                <a:spcPts val="0"/>
              </a:spcBef>
              <a:spcAft>
                <a:spcPts val="0"/>
              </a:spcAft>
              <a:buSzPts val="2000"/>
              <a:buChar char="○"/>
            </a:pPr>
            <a:r>
              <a:rPr lang="en" sz="2000"/>
              <a:t>Prejudice, stereotypes, unconscious bias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Best Practices for Companies </a:t>
            </a:r>
            <a:endParaRPr/>
          </a:p>
        </p:txBody>
      </p:sp>
      <p:sp>
        <p:nvSpPr>
          <p:cNvPr id="235" name="Google Shape;235;p40"/>
          <p:cNvSpPr txBox="1">
            <a:spLocks noGrp="1"/>
          </p:cNvSpPr>
          <p:nvPr>
            <p:ph type="body" idx="1"/>
          </p:nvPr>
        </p:nvSpPr>
        <p:spPr>
          <a:xfrm>
            <a:off x="278425" y="101085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Build a datasets with diverse candidates (Sourcing)</a:t>
            </a:r>
            <a:endParaRPr/>
          </a:p>
          <a:p>
            <a:pPr marL="457200" lvl="0" indent="-342900" algn="l" rtl="0">
              <a:spcBef>
                <a:spcPts val="0"/>
              </a:spcBef>
              <a:spcAft>
                <a:spcPts val="0"/>
              </a:spcAft>
              <a:buSzPts val="1800"/>
              <a:buChar char="●"/>
            </a:pPr>
            <a:r>
              <a:rPr lang="en"/>
              <a:t>Masked Recruiting (Screening)</a:t>
            </a:r>
            <a:endParaRPr/>
          </a:p>
          <a:p>
            <a:pPr marL="457200" lvl="0" indent="-342900" algn="l" rtl="0">
              <a:spcBef>
                <a:spcPts val="0"/>
              </a:spcBef>
              <a:spcAft>
                <a:spcPts val="0"/>
              </a:spcAft>
              <a:buSzPts val="1800"/>
              <a:buChar char="●"/>
            </a:pPr>
            <a:r>
              <a:rPr lang="en"/>
              <a:t>Increased transparency (Screening &amp; Selection - Explainable AI)</a:t>
            </a:r>
            <a:endParaRPr/>
          </a:p>
          <a:p>
            <a:pPr marL="457200" lvl="0" indent="-342900" algn="l" rtl="0">
              <a:spcBef>
                <a:spcPts val="0"/>
              </a:spcBef>
              <a:spcAft>
                <a:spcPts val="0"/>
              </a:spcAft>
              <a:buSzPts val="1800"/>
              <a:buChar char="●"/>
            </a:pPr>
            <a:r>
              <a:rPr lang="en"/>
              <a:t>Auditing the performance data that is being used to train the model (Screening)</a:t>
            </a:r>
            <a:endParaRPr/>
          </a:p>
          <a:p>
            <a:pPr marL="457200" lvl="0" indent="-342900" algn="l" rtl="0">
              <a:spcBef>
                <a:spcPts val="0"/>
              </a:spcBef>
              <a:spcAft>
                <a:spcPts val="0"/>
              </a:spcAft>
              <a:buSzPts val="1800"/>
              <a:buChar char="●"/>
            </a:pPr>
            <a:r>
              <a:rPr lang="en"/>
              <a:t>Measure your results and track diversity efforts (Screening)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body" idx="1"/>
          </p:nvPr>
        </p:nvSpPr>
        <p:spPr>
          <a:xfrm>
            <a:off x="311700" y="728200"/>
            <a:ext cx="8520600" cy="3397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1200"/>
              </a:spcBef>
              <a:spcAft>
                <a:spcPts val="0"/>
              </a:spcAft>
              <a:buNone/>
            </a:pPr>
            <a:endParaRPr/>
          </a:p>
          <a:p>
            <a:pPr marL="0" lvl="0" indent="0" algn="ctr" rtl="0">
              <a:spcBef>
                <a:spcPts val="1200"/>
              </a:spcBef>
              <a:spcAft>
                <a:spcPts val="0"/>
              </a:spcAft>
              <a:buNone/>
            </a:pPr>
            <a:endParaRPr sz="2600"/>
          </a:p>
          <a:p>
            <a:pPr marL="0" lvl="0" indent="0" algn="ctr" rtl="0">
              <a:spcBef>
                <a:spcPts val="1200"/>
              </a:spcBef>
              <a:spcAft>
                <a:spcPts val="1200"/>
              </a:spcAft>
              <a:buNone/>
            </a:pPr>
            <a:r>
              <a:rPr lang="en" sz="2600"/>
              <a:t>THANK YOU</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00" b="1"/>
              <a:t>Research Questions</a:t>
            </a:r>
            <a:endParaRPr sz="2500" b="1"/>
          </a:p>
        </p:txBody>
      </p:sp>
      <p:sp>
        <p:nvSpPr>
          <p:cNvPr id="75" name="Google Shape;75;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question: How do we make an AI recruiting engine less biased and more inclusive of diverse applicants ?</a:t>
            </a:r>
            <a:endParaRPr/>
          </a:p>
          <a:p>
            <a:pPr marL="0" lvl="0" indent="0" algn="l" rtl="0">
              <a:spcBef>
                <a:spcPts val="1200"/>
              </a:spcBef>
              <a:spcAft>
                <a:spcPts val="0"/>
              </a:spcAft>
              <a:buNone/>
            </a:pPr>
            <a:r>
              <a:rPr lang="en"/>
              <a:t>Secondary questions:</a:t>
            </a:r>
            <a:endParaRPr/>
          </a:p>
          <a:p>
            <a:pPr marL="914400" lvl="1" indent="-317500" algn="l" rtl="0">
              <a:spcBef>
                <a:spcPts val="1200"/>
              </a:spcBef>
              <a:spcAft>
                <a:spcPts val="0"/>
              </a:spcAft>
              <a:buSzPts val="1400"/>
              <a:buChar char="○"/>
            </a:pPr>
            <a:r>
              <a:rPr lang="en"/>
              <a:t>How does AI-based screening work in various settings? What are the various tools being used in large tech companies?</a:t>
            </a:r>
            <a:endParaRPr/>
          </a:p>
          <a:p>
            <a:pPr marL="914400" lvl="1" indent="-317500" algn="l" rtl="0">
              <a:spcBef>
                <a:spcPts val="0"/>
              </a:spcBef>
              <a:spcAft>
                <a:spcPts val="0"/>
              </a:spcAft>
              <a:buSzPts val="1400"/>
              <a:buChar char="○"/>
            </a:pPr>
            <a:r>
              <a:rPr lang="en"/>
              <a:t>What biases exist and where do biases come from?</a:t>
            </a:r>
            <a:endParaRPr/>
          </a:p>
          <a:p>
            <a:pPr marL="914400" lvl="1" indent="-317500" algn="l" rtl="0">
              <a:spcBef>
                <a:spcPts val="0"/>
              </a:spcBef>
              <a:spcAft>
                <a:spcPts val="0"/>
              </a:spcAft>
              <a:buSzPts val="1400"/>
              <a:buChar char="○"/>
            </a:pPr>
            <a:r>
              <a:rPr lang="en"/>
              <a:t>What are some of the main methods to reduce biases in this particular setting?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t>What is an AI Recruiting Engine/ Resume Review System</a:t>
            </a:r>
            <a:endParaRPr sz="2500" b="1"/>
          </a:p>
        </p:txBody>
      </p:sp>
      <p:sp>
        <p:nvSpPr>
          <p:cNvPr id="81" name="Google Shape;81;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Definition:</a:t>
            </a:r>
            <a:endParaRPr sz="2200"/>
          </a:p>
          <a:p>
            <a:pPr marL="0" lvl="0" indent="0" algn="l" rtl="0">
              <a:spcBef>
                <a:spcPts val="1200"/>
              </a:spcBef>
              <a:spcAft>
                <a:spcPts val="0"/>
              </a:spcAft>
              <a:buNone/>
            </a:pPr>
            <a:r>
              <a:rPr lang="en" sz="2100"/>
              <a:t>It is the application of artificial intelligence to the talent acquisition process,where machine learning can learn to shortlist your ideal candidate, as well as automate manual tasks in the recruitment process.</a:t>
            </a:r>
            <a:endParaRPr sz="2100"/>
          </a:p>
          <a:p>
            <a:pPr marL="457200" lvl="0" indent="-361950" algn="l" rtl="0">
              <a:spcBef>
                <a:spcPts val="1200"/>
              </a:spcBef>
              <a:spcAft>
                <a:spcPts val="0"/>
              </a:spcAft>
              <a:buSzPts val="2100"/>
              <a:buChar char="●"/>
            </a:pPr>
            <a:r>
              <a:rPr lang="en" sz="2100"/>
              <a:t>Involves algorithms and past/current datasets</a:t>
            </a:r>
            <a:endParaRPr sz="2100"/>
          </a:p>
          <a:p>
            <a:pPr marL="457200" lvl="0" indent="-361950" algn="l" rtl="0">
              <a:spcBef>
                <a:spcPts val="0"/>
              </a:spcBef>
              <a:spcAft>
                <a:spcPts val="0"/>
              </a:spcAft>
              <a:buSzPts val="2100"/>
              <a:buChar char="●"/>
            </a:pPr>
            <a:r>
              <a:rPr lang="en" sz="2100"/>
              <a:t>Looks for keywords and profiles that fit into current employee pool</a:t>
            </a:r>
            <a:endParaRPr sz="2100"/>
          </a:p>
          <a:p>
            <a:pPr marL="457200" lvl="0" indent="-361950" algn="l" rtl="0">
              <a:spcBef>
                <a:spcPts val="0"/>
              </a:spcBef>
              <a:spcAft>
                <a:spcPts val="0"/>
              </a:spcAft>
              <a:buSzPts val="2100"/>
              <a:buChar char="●"/>
            </a:pPr>
            <a:r>
              <a:rPr lang="en" sz="2100"/>
              <a:t>Reviews applicant’s profile, skills and experiences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00" b="1"/>
              <a:t>AI Recruiting Tools: Use &amp; Benefits</a:t>
            </a:r>
            <a:endParaRPr sz="2500" b="1"/>
          </a:p>
        </p:txBody>
      </p:sp>
      <p:sp>
        <p:nvSpPr>
          <p:cNvPr id="87" name="Google Shape;87;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55 percent </a:t>
            </a:r>
            <a:r>
              <a:rPr lang="en"/>
              <a:t>of U.S. HR Managers use AI recruiting tool in their work</a:t>
            </a:r>
            <a:endParaRPr/>
          </a:p>
          <a:p>
            <a:pPr marL="457200" lvl="0" indent="-342900" algn="l" rtl="0">
              <a:spcBef>
                <a:spcPts val="0"/>
              </a:spcBef>
              <a:spcAft>
                <a:spcPts val="0"/>
              </a:spcAft>
              <a:buSzPts val="1800"/>
              <a:buChar char="●"/>
            </a:pPr>
            <a:r>
              <a:rPr lang="en"/>
              <a:t>Popular AI-powered platforms are HireVue, Workday, Unilever, Vodafone</a:t>
            </a:r>
            <a:endParaRPr/>
          </a:p>
          <a:p>
            <a:pPr marL="457200" lvl="0" indent="-342900" algn="l" rtl="0">
              <a:spcBef>
                <a:spcPts val="0"/>
              </a:spcBef>
              <a:spcAft>
                <a:spcPts val="0"/>
              </a:spcAft>
              <a:buSzPts val="1800"/>
              <a:buChar char="●"/>
            </a:pPr>
            <a:r>
              <a:rPr lang="en"/>
              <a:t>Tool may include features such as candidate discovery, candidate relationship management and assessment, and job market forecasting  analysis</a:t>
            </a:r>
            <a:endParaRPr/>
          </a:p>
          <a:p>
            <a:pPr marL="457200" lvl="0" indent="0" algn="l" rtl="0">
              <a:spcBef>
                <a:spcPts val="1200"/>
              </a:spcBef>
              <a:spcAft>
                <a:spcPts val="0"/>
              </a:spcAft>
              <a:buNone/>
            </a:pPr>
            <a:r>
              <a:rPr lang="en" b="1"/>
              <a:t>Benefits</a:t>
            </a:r>
            <a:endParaRPr/>
          </a:p>
          <a:p>
            <a:pPr marL="457200" lvl="0" indent="-342900" algn="l" rtl="0">
              <a:spcBef>
                <a:spcPts val="1200"/>
              </a:spcBef>
              <a:spcAft>
                <a:spcPts val="0"/>
              </a:spcAft>
              <a:buSzPts val="1800"/>
              <a:buChar char="●"/>
            </a:pPr>
            <a:r>
              <a:rPr lang="en"/>
              <a:t>Makes HR more strategic and less operational</a:t>
            </a:r>
            <a:endParaRPr/>
          </a:p>
          <a:p>
            <a:pPr marL="457200" lvl="0" indent="-342900" algn="l" rtl="0">
              <a:spcBef>
                <a:spcPts val="0"/>
              </a:spcBef>
              <a:spcAft>
                <a:spcPts val="0"/>
              </a:spcAft>
              <a:buSzPts val="1800"/>
              <a:buChar char="●"/>
            </a:pPr>
            <a:r>
              <a:rPr lang="en"/>
              <a:t>Less costly and time consuming than traditional in-person recruitment</a:t>
            </a:r>
            <a:endParaRPr/>
          </a:p>
          <a:p>
            <a:pPr marL="457200" lvl="0" indent="-342900" algn="l" rtl="0">
              <a:spcBef>
                <a:spcPts val="0"/>
              </a:spcBef>
              <a:spcAft>
                <a:spcPts val="0"/>
              </a:spcAft>
              <a:buSzPts val="1800"/>
              <a:buChar char="●"/>
            </a:pPr>
            <a:r>
              <a:rPr lang="en"/>
              <a:t>Harness data to create a deeper intelligence of each candidate</a:t>
            </a:r>
            <a:endParaRPr/>
          </a:p>
          <a:p>
            <a:pPr marL="457200" lvl="0" indent="-342900" algn="l" rtl="0">
              <a:spcBef>
                <a:spcPts val="0"/>
              </a:spcBef>
              <a:spcAft>
                <a:spcPts val="0"/>
              </a:spcAft>
              <a:buSzPts val="1800"/>
              <a:buChar char="●"/>
            </a:pPr>
            <a:r>
              <a:rPr lang="en"/>
              <a:t>Bring objectivity to a previously subjective process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6172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00" b="1"/>
              <a:t>Broad Challenges with AI Recruiting Tools</a:t>
            </a:r>
            <a:endParaRPr sz="2500" b="1"/>
          </a:p>
        </p:txBody>
      </p:sp>
      <p:sp>
        <p:nvSpPr>
          <p:cNvPr id="93" name="Google Shape;93;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Lack of diversity in developers</a:t>
            </a:r>
            <a:endParaRPr/>
          </a:p>
          <a:p>
            <a:pPr marL="457200" lvl="0" indent="-342900" algn="l" rtl="0">
              <a:spcBef>
                <a:spcPts val="0"/>
              </a:spcBef>
              <a:spcAft>
                <a:spcPts val="0"/>
              </a:spcAft>
              <a:buSzPts val="1800"/>
              <a:buChar char="●"/>
            </a:pPr>
            <a:r>
              <a:rPr lang="en"/>
              <a:t>Homogeneous database (male, white, middle-class/upper class)</a:t>
            </a:r>
            <a:endParaRPr/>
          </a:p>
          <a:p>
            <a:pPr marL="457200" lvl="0" indent="-342900" algn="l" rtl="0">
              <a:spcBef>
                <a:spcPts val="0"/>
              </a:spcBef>
              <a:spcAft>
                <a:spcPts val="0"/>
              </a:spcAft>
              <a:buSzPts val="1800"/>
              <a:buChar char="●"/>
            </a:pPr>
            <a:r>
              <a:rPr lang="en"/>
              <a:t>Limits the applicant pool for a specific audience</a:t>
            </a:r>
            <a:endParaRPr/>
          </a:p>
          <a:p>
            <a:pPr marL="457200" lvl="0" indent="-342900" algn="l" rtl="0">
              <a:spcBef>
                <a:spcPts val="0"/>
              </a:spcBef>
              <a:spcAft>
                <a:spcPts val="0"/>
              </a:spcAft>
              <a:buSzPts val="1800"/>
              <a:buChar char="●"/>
            </a:pPr>
            <a:r>
              <a:rPr lang="en"/>
              <a:t>Historically biased data used to train the AI model</a:t>
            </a:r>
            <a:endParaRPr/>
          </a:p>
          <a:p>
            <a:pPr marL="457200" lvl="0" indent="-342900" algn="l" rtl="0">
              <a:spcBef>
                <a:spcPts val="0"/>
              </a:spcBef>
              <a:spcAft>
                <a:spcPts val="0"/>
              </a:spcAft>
              <a:buSzPts val="1800"/>
              <a:buChar char="●"/>
            </a:pPr>
            <a:r>
              <a:rPr lang="en"/>
              <a:t>Machine heavy than human centric (no relationship building)</a:t>
            </a:r>
            <a:endParaRPr/>
          </a:p>
          <a:p>
            <a:pPr marL="457200" lvl="0" indent="-342900" algn="l" rtl="0">
              <a:spcBef>
                <a:spcPts val="0"/>
              </a:spcBef>
              <a:spcAft>
                <a:spcPts val="0"/>
              </a:spcAft>
              <a:buSzPts val="1800"/>
              <a:buChar char="●"/>
            </a:pPr>
            <a:r>
              <a:rPr lang="en"/>
              <a:t>May be unreliable at times</a:t>
            </a:r>
            <a:endParaRPr/>
          </a:p>
          <a:p>
            <a:pPr marL="45720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b="1"/>
              <a:t>Common Types of Biases</a:t>
            </a:r>
            <a:endParaRPr sz="2600" b="1"/>
          </a:p>
        </p:txBody>
      </p:sp>
      <p:sp>
        <p:nvSpPr>
          <p:cNvPr id="99" name="Google Shape;99;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Similarity Bias</a:t>
            </a:r>
            <a:endParaRPr/>
          </a:p>
          <a:p>
            <a:pPr marL="457200" lvl="0" indent="-342900" algn="l" rtl="0">
              <a:spcBef>
                <a:spcPts val="0"/>
              </a:spcBef>
              <a:spcAft>
                <a:spcPts val="0"/>
              </a:spcAft>
              <a:buSzPts val="1800"/>
              <a:buChar char="●"/>
            </a:pPr>
            <a:r>
              <a:rPr lang="en"/>
              <a:t>Halo Effect</a:t>
            </a:r>
            <a:endParaRPr/>
          </a:p>
          <a:p>
            <a:pPr marL="457200" lvl="0" indent="-342900" algn="l" rtl="0">
              <a:spcBef>
                <a:spcPts val="0"/>
              </a:spcBef>
              <a:spcAft>
                <a:spcPts val="0"/>
              </a:spcAft>
              <a:buSzPts val="1800"/>
              <a:buChar char="●"/>
            </a:pPr>
            <a:r>
              <a:rPr lang="en"/>
              <a:t>Illusory Correlation</a:t>
            </a:r>
            <a:endParaRPr/>
          </a:p>
          <a:p>
            <a:pPr marL="457200" lvl="0" indent="-342900" algn="l" rtl="0">
              <a:spcBef>
                <a:spcPts val="0"/>
              </a:spcBef>
              <a:spcAft>
                <a:spcPts val="0"/>
              </a:spcAft>
              <a:buSzPts val="1800"/>
              <a:buChar char="●"/>
            </a:pPr>
            <a:r>
              <a:rPr lang="en"/>
              <a:t>Negative Emphasis Bias</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88" b="1"/>
              <a:t>How does AI-based screening work in various settings?</a:t>
            </a:r>
            <a:r>
              <a:rPr lang="en" sz="2888"/>
              <a:t> </a:t>
            </a:r>
            <a:endParaRPr sz="2888"/>
          </a:p>
          <a:p>
            <a:pPr marL="0" lvl="0" indent="0" algn="l" rtl="0">
              <a:spcBef>
                <a:spcPts val="0"/>
              </a:spcBef>
              <a:spcAft>
                <a:spcPts val="0"/>
              </a:spcAft>
              <a:buNone/>
            </a:pPr>
            <a:endParaRPr/>
          </a:p>
        </p:txBody>
      </p:sp>
      <p:sp>
        <p:nvSpPr>
          <p:cNvPr id="105" name="Google Shape;105;p20"/>
          <p:cNvSpPr txBox="1">
            <a:spLocks noGrp="1"/>
          </p:cNvSpPr>
          <p:nvPr>
            <p:ph type="body" idx="1"/>
          </p:nvPr>
        </p:nvSpPr>
        <p:spPr>
          <a:xfrm>
            <a:off x="311700" y="1425850"/>
            <a:ext cx="8520600" cy="33972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Key Common Factors</a:t>
            </a:r>
            <a:endParaRPr/>
          </a:p>
          <a:p>
            <a:pPr marL="914400" lvl="1" indent="-317500" algn="l" rtl="0">
              <a:spcBef>
                <a:spcPts val="0"/>
              </a:spcBef>
              <a:spcAft>
                <a:spcPts val="0"/>
              </a:spcAft>
              <a:buSzPts val="1400"/>
              <a:buChar char="○"/>
            </a:pPr>
            <a:r>
              <a:rPr lang="en"/>
              <a:t>Anonymizes demographic data/Masks candidates</a:t>
            </a:r>
            <a:endParaRPr/>
          </a:p>
          <a:p>
            <a:pPr marL="914400" lvl="1" indent="-317500" algn="l" rtl="0">
              <a:spcBef>
                <a:spcPts val="0"/>
              </a:spcBef>
              <a:spcAft>
                <a:spcPts val="0"/>
              </a:spcAft>
              <a:buSzPts val="1400"/>
              <a:buChar char="○"/>
            </a:pPr>
            <a:r>
              <a:rPr lang="en"/>
              <a:t>Screening resume keywords and potential candidate characteristics</a:t>
            </a:r>
            <a:endParaRPr/>
          </a:p>
          <a:p>
            <a:pPr marL="914400" lvl="1" indent="-317500" algn="l" rtl="0">
              <a:spcBef>
                <a:spcPts val="0"/>
              </a:spcBef>
              <a:spcAft>
                <a:spcPts val="0"/>
              </a:spcAft>
              <a:buSzPts val="1400"/>
              <a:buChar char="○"/>
            </a:pPr>
            <a:r>
              <a:rPr lang="en"/>
              <a:t>Interactive AI chat box used to gather further data and characteristics</a:t>
            </a:r>
            <a:endParaRPr/>
          </a:p>
          <a:p>
            <a:pPr marL="914400" lvl="1" indent="-317500" algn="l" rtl="0">
              <a:spcBef>
                <a:spcPts val="0"/>
              </a:spcBef>
              <a:spcAft>
                <a:spcPts val="0"/>
              </a:spcAft>
              <a:buSzPts val="1400"/>
              <a:buChar char="○"/>
            </a:pPr>
            <a:r>
              <a:rPr lang="en"/>
              <a:t>Candidate progression and ranking optimized by having HR platforms interact with AI screening process</a:t>
            </a:r>
            <a:endParaRPr/>
          </a:p>
          <a:p>
            <a:pPr marL="457200" lvl="0" indent="-342900" algn="l" rtl="0">
              <a:spcBef>
                <a:spcPts val="0"/>
              </a:spcBef>
              <a:spcAft>
                <a:spcPts val="0"/>
              </a:spcAft>
              <a:buSzPts val="1800"/>
              <a:buChar char="●"/>
            </a:pPr>
            <a:r>
              <a:rPr lang="en"/>
              <a:t>Unique Processes</a:t>
            </a:r>
            <a:endParaRPr/>
          </a:p>
          <a:p>
            <a:pPr marL="914400" lvl="1" indent="-317500" algn="l" rtl="0">
              <a:spcBef>
                <a:spcPts val="0"/>
              </a:spcBef>
              <a:spcAft>
                <a:spcPts val="0"/>
              </a:spcAft>
              <a:buSzPts val="1400"/>
              <a:buChar char="○"/>
            </a:pPr>
            <a:r>
              <a:rPr lang="en"/>
              <a:t>Applicant characteristic and interactive data acquired through monitoring and analyzing applicant’s interactions and action on the application portal</a:t>
            </a:r>
            <a:endParaRPr/>
          </a:p>
          <a:p>
            <a:pPr marL="1371600" lvl="2" indent="-317500" algn="l" rtl="0">
              <a:spcBef>
                <a:spcPts val="0"/>
              </a:spcBef>
              <a:spcAft>
                <a:spcPts val="0"/>
              </a:spcAft>
              <a:buSzPts val="1400"/>
              <a:buChar char="■"/>
            </a:pPr>
            <a:r>
              <a:rPr lang="en"/>
              <a:t>Includes coding challenges/tests for analyzing candidate’s problem solving abilities and tendencies</a:t>
            </a:r>
            <a:endParaRPr/>
          </a:p>
          <a:p>
            <a:pPr marL="1371600" lvl="2" indent="-317500" algn="l" rtl="0">
              <a:spcBef>
                <a:spcPts val="0"/>
              </a:spcBef>
              <a:spcAft>
                <a:spcPts val="0"/>
              </a:spcAft>
              <a:buSzPts val="1400"/>
              <a:buChar char="■"/>
            </a:pPr>
            <a:r>
              <a:rPr lang="en"/>
              <a:t>Speech pattern, word choices, and facial pattern analyzed during interview using augmented intelligence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body" idx="1"/>
          </p:nvPr>
        </p:nvSpPr>
        <p:spPr>
          <a:xfrm>
            <a:off x="386650" y="66747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000" b="1"/>
              <a:t>CASE STUDY:</a:t>
            </a:r>
            <a:endParaRPr sz="4000" b="1"/>
          </a:p>
          <a:p>
            <a:pPr marL="0" lvl="0" indent="0" algn="l" rtl="0">
              <a:spcBef>
                <a:spcPts val="1200"/>
              </a:spcBef>
              <a:spcAft>
                <a:spcPts val="1200"/>
              </a:spcAft>
              <a:buNone/>
            </a:pPr>
            <a:r>
              <a:rPr lang="en" sz="4000">
                <a:solidFill>
                  <a:schemeClr val="lt2"/>
                </a:solidFill>
              </a:rPr>
              <a:t>AMAZON RECRUITING/ RESUME REVIEW SYSTEM </a:t>
            </a:r>
            <a:endParaRPr sz="4000">
              <a:solidFill>
                <a:schemeClr val="lt2"/>
              </a:solidFill>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4911</Words>
  <Application>Microsoft Office PowerPoint</Application>
  <PresentationFormat>On-screen Show (16:9)</PresentationFormat>
  <Paragraphs>412</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Old Standard TT</vt:lpstr>
      <vt:lpstr>Roboto</vt:lpstr>
      <vt:lpstr>Arial</vt:lpstr>
      <vt:lpstr>Lato</vt:lpstr>
      <vt:lpstr>Paperback</vt:lpstr>
      <vt:lpstr>Case Study: Amazon’s AI Recruiting Tool</vt:lpstr>
      <vt:lpstr>Our Inspiration</vt:lpstr>
      <vt:lpstr>Research Questions</vt:lpstr>
      <vt:lpstr>What is an AI Recruiting Engine/ Resume Review System</vt:lpstr>
      <vt:lpstr>AI Recruiting Tools: Use &amp; Benefits</vt:lpstr>
      <vt:lpstr>Broad Challenges with AI Recruiting Tools</vt:lpstr>
      <vt:lpstr>Common Types of Biases</vt:lpstr>
      <vt:lpstr>How does AI-based screening work in various settings?  </vt:lpstr>
      <vt:lpstr>PowerPoint Presentation</vt:lpstr>
      <vt:lpstr>Amazon’s Programs on Diversity and Inclusion</vt:lpstr>
      <vt:lpstr>Amazon’s Discriminatory AI Recruiting System </vt:lpstr>
      <vt:lpstr>Project Goals: An Improved Amazon AI Resume Tool</vt:lpstr>
      <vt:lpstr>Amazon’s DFD</vt:lpstr>
      <vt:lpstr>Amazon’s Competitors </vt:lpstr>
      <vt:lpstr>Comparison Table: Amazon vs Others (DiversityInc, Fortune 500, Forbes 2021)</vt:lpstr>
      <vt:lpstr>PowerPoint Presentation</vt:lpstr>
      <vt:lpstr>PowerPoint Presentation</vt:lpstr>
      <vt:lpstr>Settings, Utility, and Functionality</vt:lpstr>
      <vt:lpstr>Phase 1: Sourcing Methods: Diverse Pool of Applicants</vt:lpstr>
      <vt:lpstr>Phase II: Resume Parsing- Masked Recruiting Process </vt:lpstr>
      <vt:lpstr>Phase II: Resume Parsing - Point System  </vt:lpstr>
      <vt:lpstr>PowerPoint Presentation</vt:lpstr>
      <vt:lpstr>Phase III: Ranking Process</vt:lpstr>
      <vt:lpstr>Fred Jones</vt:lpstr>
      <vt:lpstr>Impact: How Our System Mitigates the Biases </vt:lpstr>
      <vt:lpstr>Practical Applications &amp; Recommended Policy Actions</vt:lpstr>
      <vt:lpstr>Limitations of Reducing Bias</vt:lpstr>
      <vt:lpstr>Best Practices for Companies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Amazon’s AI Recruiting Tool</dc:title>
  <dc:creator>Victoria Adofoli</dc:creator>
  <cp:lastModifiedBy>Victoria Adofoli</cp:lastModifiedBy>
  <cp:revision>1</cp:revision>
  <dcterms:modified xsi:type="dcterms:W3CDTF">2021-12-26T20:14:07Z</dcterms:modified>
</cp:coreProperties>
</file>